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4"/>
  </p:sldMasterIdLst>
  <p:notesMasterIdLst>
    <p:notesMasterId r:id="rId22"/>
  </p:notesMasterIdLst>
  <p:sldIdLst>
    <p:sldId id="256" r:id="rId5"/>
    <p:sldId id="274" r:id="rId6"/>
    <p:sldId id="275" r:id="rId7"/>
    <p:sldId id="270" r:id="rId8"/>
    <p:sldId id="260" r:id="rId9"/>
    <p:sldId id="261" r:id="rId10"/>
    <p:sldId id="262" r:id="rId11"/>
    <p:sldId id="265" r:id="rId12"/>
    <p:sldId id="263" r:id="rId13"/>
    <p:sldId id="269" r:id="rId14"/>
    <p:sldId id="271" r:id="rId15"/>
    <p:sldId id="272" r:id="rId16"/>
    <p:sldId id="273" r:id="rId17"/>
    <p:sldId id="264" r:id="rId18"/>
    <p:sldId id="268" r:id="rId19"/>
    <p:sldId id="276" r:id="rId20"/>
    <p:sldId id="27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86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CAB961-E5B0-43A7-AF33-F245B5802752}" v="59" dt="2024-04-17T18:14:51.067"/>
    <p1510:client id="{3ACFBF21-C724-463D-8078-74230ECF4DBC}" v="116" dt="2024-04-17T17:37:58.121"/>
    <p1510:client id="{49E30928-06A8-4C58-8FF3-D340B54F1B16}" v="713" dt="2024-04-17T18:32:11.892"/>
    <p1510:client id="{5442855F-1444-94CF-61D4-4E073E746EEE}" v="470" dt="2024-04-18T19:10:20.659"/>
    <p1510:client id="{B5921A9D-B40D-7242-B881-FA9BEDE9E4FC}" v="2" dt="2024-04-19T03:42:56.438"/>
    <p1510:client id="{FECA7814-5607-4074-B0C4-1F4A8855B564}" v="309" dt="2024-04-17T16:14:07.6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C51D89-C690-4064-9E51-A96B2EDF747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C4478EFF-FCB6-4661-97A2-21D5EE17D758}">
      <dgm:prSet/>
      <dgm:spPr/>
      <dgm:t>
        <a:bodyPr/>
        <a:lstStyle/>
        <a:p>
          <a:pPr>
            <a:lnSpc>
              <a:spcPct val="100000"/>
            </a:lnSpc>
          </a:pPr>
          <a:r>
            <a:rPr lang="en-US"/>
            <a:t>Use a random mix of uppercase and lowercase letters, numbers, and symbols.</a:t>
          </a:r>
        </a:p>
      </dgm:t>
    </dgm:pt>
    <dgm:pt modelId="{FED2B31B-8583-4ABD-85F4-D8A9FFD3794D}" type="parTrans" cxnId="{ECCFA032-8083-4D4F-A558-CE337A7D3676}">
      <dgm:prSet/>
      <dgm:spPr/>
      <dgm:t>
        <a:bodyPr/>
        <a:lstStyle/>
        <a:p>
          <a:endParaRPr lang="en-US"/>
        </a:p>
      </dgm:t>
    </dgm:pt>
    <dgm:pt modelId="{F5C79900-30BD-47FD-95A4-94D681FE4916}" type="sibTrans" cxnId="{ECCFA032-8083-4D4F-A558-CE337A7D3676}">
      <dgm:prSet/>
      <dgm:spPr/>
      <dgm:t>
        <a:bodyPr/>
        <a:lstStyle/>
        <a:p>
          <a:pPr>
            <a:lnSpc>
              <a:spcPct val="100000"/>
            </a:lnSpc>
          </a:pPr>
          <a:endParaRPr lang="en-US"/>
        </a:p>
      </dgm:t>
    </dgm:pt>
    <dgm:pt modelId="{0055EBFB-7C6A-44DA-A5B6-E002B51FF32F}">
      <dgm:prSet/>
      <dgm:spPr/>
      <dgm:t>
        <a:bodyPr/>
        <a:lstStyle/>
        <a:p>
          <a:pPr>
            <a:lnSpc>
              <a:spcPct val="100000"/>
            </a:lnSpc>
          </a:pPr>
          <a:r>
            <a:rPr lang="en-US"/>
            <a:t>Avoid common words and predictable sequences. Your children’s names, birthdates, and favorite sports teams are not good choices.</a:t>
          </a:r>
        </a:p>
      </dgm:t>
    </dgm:pt>
    <dgm:pt modelId="{EB0CD8EB-5216-4D75-9051-F63EEFDFD3C9}" type="parTrans" cxnId="{B266D9CB-8167-4970-8260-A77174716A33}">
      <dgm:prSet/>
      <dgm:spPr/>
      <dgm:t>
        <a:bodyPr/>
        <a:lstStyle/>
        <a:p>
          <a:endParaRPr lang="en-US"/>
        </a:p>
      </dgm:t>
    </dgm:pt>
    <dgm:pt modelId="{6FB5F6E2-CBCE-4FFA-91FD-1A525CB91CB9}" type="sibTrans" cxnId="{B266D9CB-8167-4970-8260-A77174716A33}">
      <dgm:prSet/>
      <dgm:spPr/>
      <dgm:t>
        <a:bodyPr/>
        <a:lstStyle/>
        <a:p>
          <a:pPr>
            <a:lnSpc>
              <a:spcPct val="100000"/>
            </a:lnSpc>
          </a:pPr>
          <a:endParaRPr lang="en-US"/>
        </a:p>
      </dgm:t>
    </dgm:pt>
    <dgm:pt modelId="{0F6853B7-C7E7-43E0-88D1-AC15153B8739}">
      <dgm:prSet/>
      <dgm:spPr/>
      <dgm:t>
        <a:bodyPr/>
        <a:lstStyle/>
        <a:p>
          <a:pPr>
            <a:lnSpc>
              <a:spcPct val="100000"/>
            </a:lnSpc>
          </a:pPr>
          <a:r>
            <a:rPr lang="en-US"/>
            <a:t>Change passwords regularly and never reuse them. </a:t>
          </a:r>
        </a:p>
      </dgm:t>
    </dgm:pt>
    <dgm:pt modelId="{047E30F5-0081-4C94-97D2-BD56C4403A79}" type="parTrans" cxnId="{07BDDB57-4EED-41DF-81AE-8DC0B1D3EC45}">
      <dgm:prSet/>
      <dgm:spPr/>
      <dgm:t>
        <a:bodyPr/>
        <a:lstStyle/>
        <a:p>
          <a:endParaRPr lang="en-US"/>
        </a:p>
      </dgm:t>
    </dgm:pt>
    <dgm:pt modelId="{E29524D7-F69E-4966-BD70-63C71D6DD057}" type="sibTrans" cxnId="{07BDDB57-4EED-41DF-81AE-8DC0B1D3EC45}">
      <dgm:prSet/>
      <dgm:spPr/>
      <dgm:t>
        <a:bodyPr/>
        <a:lstStyle/>
        <a:p>
          <a:pPr>
            <a:lnSpc>
              <a:spcPct val="100000"/>
            </a:lnSpc>
          </a:pPr>
          <a:endParaRPr lang="en-US"/>
        </a:p>
      </dgm:t>
    </dgm:pt>
    <dgm:pt modelId="{BF34DBF2-3183-43C3-B9F4-67AE0777497F}">
      <dgm:prSet/>
      <dgm:spPr/>
      <dgm:t>
        <a:bodyPr/>
        <a:lstStyle/>
        <a:p>
          <a:pPr>
            <a:lnSpc>
              <a:spcPct val="100000"/>
            </a:lnSpc>
          </a:pPr>
          <a:r>
            <a:rPr lang="en-US"/>
            <a:t>Are you using one or a mix of a couple passwords for everything? Has it changed since 2014? </a:t>
          </a:r>
        </a:p>
      </dgm:t>
    </dgm:pt>
    <dgm:pt modelId="{ACB75670-8640-48BF-9F7D-90BF3C414D4D}" type="parTrans" cxnId="{AD493830-6261-4BD3-B5CD-5588D36FF752}">
      <dgm:prSet/>
      <dgm:spPr/>
      <dgm:t>
        <a:bodyPr/>
        <a:lstStyle/>
        <a:p>
          <a:endParaRPr lang="en-US"/>
        </a:p>
      </dgm:t>
    </dgm:pt>
    <dgm:pt modelId="{F0A416AA-A153-4BC6-826B-BDF761B72D38}" type="sibTrans" cxnId="{AD493830-6261-4BD3-B5CD-5588D36FF752}">
      <dgm:prSet/>
      <dgm:spPr/>
      <dgm:t>
        <a:bodyPr/>
        <a:lstStyle/>
        <a:p>
          <a:endParaRPr lang="en-US"/>
        </a:p>
      </dgm:t>
    </dgm:pt>
    <dgm:pt modelId="{589D0CE4-E552-4966-B998-72C52326BF0B}" type="pres">
      <dgm:prSet presAssocID="{E8C51D89-C690-4064-9E51-A96B2EDF7477}" presName="root" presStyleCnt="0">
        <dgm:presLayoutVars>
          <dgm:dir/>
          <dgm:resizeHandles val="exact"/>
        </dgm:presLayoutVars>
      </dgm:prSet>
      <dgm:spPr/>
    </dgm:pt>
    <dgm:pt modelId="{229C7A77-C91D-4FC9-A86F-03164843C94D}" type="pres">
      <dgm:prSet presAssocID="{E8C51D89-C690-4064-9E51-A96B2EDF7477}" presName="container" presStyleCnt="0">
        <dgm:presLayoutVars>
          <dgm:dir/>
          <dgm:resizeHandles val="exact"/>
        </dgm:presLayoutVars>
      </dgm:prSet>
      <dgm:spPr/>
    </dgm:pt>
    <dgm:pt modelId="{3555DDAE-0BDD-408E-8434-F5714C750BE2}" type="pres">
      <dgm:prSet presAssocID="{C4478EFF-FCB6-4661-97A2-21D5EE17D758}" presName="compNode" presStyleCnt="0"/>
      <dgm:spPr/>
    </dgm:pt>
    <dgm:pt modelId="{3B671776-BAC6-4CEC-8DAC-8AAB999ECA33}" type="pres">
      <dgm:prSet presAssocID="{C4478EFF-FCB6-4661-97A2-21D5EE17D758}" presName="iconBgRect" presStyleLbl="bgShp" presStyleIdx="0" presStyleCnt="4"/>
      <dgm:spPr/>
    </dgm:pt>
    <dgm:pt modelId="{FAAA1E60-EB3F-45C3-B418-35706C57ED84}" type="pres">
      <dgm:prSet presAssocID="{C4478EFF-FCB6-4661-97A2-21D5EE17D75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rcles with Lines"/>
        </a:ext>
      </dgm:extLst>
    </dgm:pt>
    <dgm:pt modelId="{F665297D-4860-4FF1-A6BF-7D725ACEFA7F}" type="pres">
      <dgm:prSet presAssocID="{C4478EFF-FCB6-4661-97A2-21D5EE17D758}" presName="spaceRect" presStyleCnt="0"/>
      <dgm:spPr/>
    </dgm:pt>
    <dgm:pt modelId="{E8554567-2451-4055-814C-665E67E7F84B}" type="pres">
      <dgm:prSet presAssocID="{C4478EFF-FCB6-4661-97A2-21D5EE17D758}" presName="textRect" presStyleLbl="revTx" presStyleIdx="0" presStyleCnt="4">
        <dgm:presLayoutVars>
          <dgm:chMax val="1"/>
          <dgm:chPref val="1"/>
        </dgm:presLayoutVars>
      </dgm:prSet>
      <dgm:spPr/>
    </dgm:pt>
    <dgm:pt modelId="{F5E7498E-3CC0-4D7A-94A2-2B35C8C1EF17}" type="pres">
      <dgm:prSet presAssocID="{F5C79900-30BD-47FD-95A4-94D681FE4916}" presName="sibTrans" presStyleLbl="sibTrans2D1" presStyleIdx="0" presStyleCnt="0"/>
      <dgm:spPr/>
    </dgm:pt>
    <dgm:pt modelId="{EEC1B29A-835E-4AC8-8E9C-ED71A9B15BA5}" type="pres">
      <dgm:prSet presAssocID="{0055EBFB-7C6A-44DA-A5B6-E002B51FF32F}" presName="compNode" presStyleCnt="0"/>
      <dgm:spPr/>
    </dgm:pt>
    <dgm:pt modelId="{28C9CBAE-D2CD-463A-B945-A21E46929D0A}" type="pres">
      <dgm:prSet presAssocID="{0055EBFB-7C6A-44DA-A5B6-E002B51FF32F}" presName="iconBgRect" presStyleLbl="bgShp" presStyleIdx="1" presStyleCnt="4"/>
      <dgm:spPr/>
    </dgm:pt>
    <dgm:pt modelId="{C08AB7A3-DBF2-47BF-B986-C29327C6E70B}" type="pres">
      <dgm:prSet presAssocID="{0055EBFB-7C6A-44DA-A5B6-E002B51FF32F}" presName="iconRect" presStyleLbl="node1" presStyleIdx="1" presStyleCnt="4"/>
      <dgm:spPr>
        <a:prstGeom prst="noSmoking">
          <a:avLst/>
        </a:prstGeom>
        <a:solidFill>
          <a:schemeClr val="accent1"/>
        </a:solidFill>
      </dgm:spPr>
      <dgm:extLst>
        <a:ext uri="{E40237B7-FDA0-4F09-8148-C483321AD2D9}">
          <dgm14:cNvPr xmlns:dgm14="http://schemas.microsoft.com/office/drawing/2010/diagram" id="0" name="" descr="Soccer Player"/>
        </a:ext>
      </dgm:extLst>
    </dgm:pt>
    <dgm:pt modelId="{9920A49F-AF65-4FCB-830C-008F5087AAD6}" type="pres">
      <dgm:prSet presAssocID="{0055EBFB-7C6A-44DA-A5B6-E002B51FF32F}" presName="spaceRect" presStyleCnt="0"/>
      <dgm:spPr/>
    </dgm:pt>
    <dgm:pt modelId="{8847E801-48D9-46B4-9DE6-D3982B6C4D4D}" type="pres">
      <dgm:prSet presAssocID="{0055EBFB-7C6A-44DA-A5B6-E002B51FF32F}" presName="textRect" presStyleLbl="revTx" presStyleIdx="1" presStyleCnt="4">
        <dgm:presLayoutVars>
          <dgm:chMax val="1"/>
          <dgm:chPref val="1"/>
        </dgm:presLayoutVars>
      </dgm:prSet>
      <dgm:spPr/>
    </dgm:pt>
    <dgm:pt modelId="{CB66032C-BCDC-4478-A4E6-BFF1BCB6C1AA}" type="pres">
      <dgm:prSet presAssocID="{6FB5F6E2-CBCE-4FFA-91FD-1A525CB91CB9}" presName="sibTrans" presStyleLbl="sibTrans2D1" presStyleIdx="0" presStyleCnt="0"/>
      <dgm:spPr/>
    </dgm:pt>
    <dgm:pt modelId="{3871FA6F-F974-4E2E-8D54-88000DA039E3}" type="pres">
      <dgm:prSet presAssocID="{0F6853B7-C7E7-43E0-88D1-AC15153B8739}" presName="compNode" presStyleCnt="0"/>
      <dgm:spPr/>
    </dgm:pt>
    <dgm:pt modelId="{7650D17C-8D4B-460C-A274-7E8C02DDBD01}" type="pres">
      <dgm:prSet presAssocID="{0F6853B7-C7E7-43E0-88D1-AC15153B8739}" presName="iconBgRect" presStyleLbl="bgShp" presStyleIdx="2" presStyleCnt="4"/>
      <dgm:spPr/>
    </dgm:pt>
    <dgm:pt modelId="{0CC30A55-7DDC-4B7A-84D0-8C84D7DBC0B4}" type="pres">
      <dgm:prSet presAssocID="{0F6853B7-C7E7-43E0-88D1-AC15153B8739}" presName="icon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nlock"/>
        </a:ext>
      </dgm:extLst>
    </dgm:pt>
    <dgm:pt modelId="{98724475-5A0C-4192-849C-2270E0D70D87}" type="pres">
      <dgm:prSet presAssocID="{0F6853B7-C7E7-43E0-88D1-AC15153B8739}" presName="spaceRect" presStyleCnt="0"/>
      <dgm:spPr/>
    </dgm:pt>
    <dgm:pt modelId="{590CF9D9-4165-456F-8BFB-7175DC080805}" type="pres">
      <dgm:prSet presAssocID="{0F6853B7-C7E7-43E0-88D1-AC15153B8739}" presName="textRect" presStyleLbl="revTx" presStyleIdx="2" presStyleCnt="4">
        <dgm:presLayoutVars>
          <dgm:chMax val="1"/>
          <dgm:chPref val="1"/>
        </dgm:presLayoutVars>
      </dgm:prSet>
      <dgm:spPr/>
    </dgm:pt>
    <dgm:pt modelId="{68272240-4F66-486C-828D-891FE490916A}" type="pres">
      <dgm:prSet presAssocID="{E29524D7-F69E-4966-BD70-63C71D6DD057}" presName="sibTrans" presStyleLbl="sibTrans2D1" presStyleIdx="0" presStyleCnt="0"/>
      <dgm:spPr/>
    </dgm:pt>
    <dgm:pt modelId="{B4ADB4B3-129D-42E8-89ED-E3DA409BABE7}" type="pres">
      <dgm:prSet presAssocID="{BF34DBF2-3183-43C3-B9F4-67AE0777497F}" presName="compNode" presStyleCnt="0"/>
      <dgm:spPr/>
    </dgm:pt>
    <dgm:pt modelId="{C3B31498-0FC3-41DC-8328-CFCEB8F1B92A}" type="pres">
      <dgm:prSet presAssocID="{BF34DBF2-3183-43C3-B9F4-67AE0777497F}" presName="iconBgRect" presStyleLbl="bgShp" presStyleIdx="3" presStyleCnt="4"/>
      <dgm:spPr/>
    </dgm:pt>
    <dgm:pt modelId="{5D19A484-14A3-43F4-96A1-1654CDE63E58}" type="pres">
      <dgm:prSet presAssocID="{BF34DBF2-3183-43C3-B9F4-67AE0777497F}" presName="iconRect" presStyleLbl="node1" presStyleIdx="3"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ey"/>
        </a:ext>
      </dgm:extLst>
    </dgm:pt>
    <dgm:pt modelId="{CC5559EC-CBCC-46A3-9A9C-6207E481BC4B}" type="pres">
      <dgm:prSet presAssocID="{BF34DBF2-3183-43C3-B9F4-67AE0777497F}" presName="spaceRect" presStyleCnt="0"/>
      <dgm:spPr/>
    </dgm:pt>
    <dgm:pt modelId="{26BF87B2-76CA-418E-A672-72B1973EBD0B}" type="pres">
      <dgm:prSet presAssocID="{BF34DBF2-3183-43C3-B9F4-67AE0777497F}" presName="textRect" presStyleLbl="revTx" presStyleIdx="3" presStyleCnt="4">
        <dgm:presLayoutVars>
          <dgm:chMax val="1"/>
          <dgm:chPref val="1"/>
        </dgm:presLayoutVars>
      </dgm:prSet>
      <dgm:spPr/>
    </dgm:pt>
  </dgm:ptLst>
  <dgm:cxnLst>
    <dgm:cxn modelId="{B129D80A-EE6D-4BA7-9252-922A5516E2E2}" type="presOf" srcId="{0F6853B7-C7E7-43E0-88D1-AC15153B8739}" destId="{590CF9D9-4165-456F-8BFB-7175DC080805}" srcOrd="0" destOrd="0" presId="urn:microsoft.com/office/officeart/2018/2/layout/IconCircleList"/>
    <dgm:cxn modelId="{20AE6621-512D-4571-B6F8-7F1ACDE63F44}" type="presOf" srcId="{F5C79900-30BD-47FD-95A4-94D681FE4916}" destId="{F5E7498E-3CC0-4D7A-94A2-2B35C8C1EF17}" srcOrd="0" destOrd="0" presId="urn:microsoft.com/office/officeart/2018/2/layout/IconCircleList"/>
    <dgm:cxn modelId="{AD493830-6261-4BD3-B5CD-5588D36FF752}" srcId="{E8C51D89-C690-4064-9E51-A96B2EDF7477}" destId="{BF34DBF2-3183-43C3-B9F4-67AE0777497F}" srcOrd="3" destOrd="0" parTransId="{ACB75670-8640-48BF-9F7D-90BF3C414D4D}" sibTransId="{F0A416AA-A153-4BC6-826B-BDF761B72D38}"/>
    <dgm:cxn modelId="{ECCFA032-8083-4D4F-A558-CE337A7D3676}" srcId="{E8C51D89-C690-4064-9E51-A96B2EDF7477}" destId="{C4478EFF-FCB6-4661-97A2-21D5EE17D758}" srcOrd="0" destOrd="0" parTransId="{FED2B31B-8583-4ABD-85F4-D8A9FFD3794D}" sibTransId="{F5C79900-30BD-47FD-95A4-94D681FE4916}"/>
    <dgm:cxn modelId="{AD854C33-1797-40CD-8C93-FF7B49595C8B}" type="presOf" srcId="{6FB5F6E2-CBCE-4FFA-91FD-1A525CB91CB9}" destId="{CB66032C-BCDC-4478-A4E6-BFF1BCB6C1AA}" srcOrd="0" destOrd="0" presId="urn:microsoft.com/office/officeart/2018/2/layout/IconCircleList"/>
    <dgm:cxn modelId="{53F3A535-84E2-490C-A4BB-4BF051F6FFD9}" type="presOf" srcId="{E8C51D89-C690-4064-9E51-A96B2EDF7477}" destId="{589D0CE4-E552-4966-B998-72C52326BF0B}" srcOrd="0" destOrd="0" presId="urn:microsoft.com/office/officeart/2018/2/layout/IconCircleList"/>
    <dgm:cxn modelId="{209FEB60-15DF-45E5-8C89-B1820900D134}" type="presOf" srcId="{E29524D7-F69E-4966-BD70-63C71D6DD057}" destId="{68272240-4F66-486C-828D-891FE490916A}" srcOrd="0" destOrd="0" presId="urn:microsoft.com/office/officeart/2018/2/layout/IconCircleList"/>
    <dgm:cxn modelId="{BFB6F362-997F-4E6F-A65B-2F5991BB9698}" type="presOf" srcId="{BF34DBF2-3183-43C3-B9F4-67AE0777497F}" destId="{26BF87B2-76CA-418E-A672-72B1973EBD0B}" srcOrd="0" destOrd="0" presId="urn:microsoft.com/office/officeart/2018/2/layout/IconCircleList"/>
    <dgm:cxn modelId="{07BDDB57-4EED-41DF-81AE-8DC0B1D3EC45}" srcId="{E8C51D89-C690-4064-9E51-A96B2EDF7477}" destId="{0F6853B7-C7E7-43E0-88D1-AC15153B8739}" srcOrd="2" destOrd="0" parTransId="{047E30F5-0081-4C94-97D2-BD56C4403A79}" sibTransId="{E29524D7-F69E-4966-BD70-63C71D6DD057}"/>
    <dgm:cxn modelId="{CDBE247F-0AB4-491D-B7BC-9F5E89DE6158}" type="presOf" srcId="{0055EBFB-7C6A-44DA-A5B6-E002B51FF32F}" destId="{8847E801-48D9-46B4-9DE6-D3982B6C4D4D}" srcOrd="0" destOrd="0" presId="urn:microsoft.com/office/officeart/2018/2/layout/IconCircleList"/>
    <dgm:cxn modelId="{B266D9CB-8167-4970-8260-A77174716A33}" srcId="{E8C51D89-C690-4064-9E51-A96B2EDF7477}" destId="{0055EBFB-7C6A-44DA-A5B6-E002B51FF32F}" srcOrd="1" destOrd="0" parTransId="{EB0CD8EB-5216-4D75-9051-F63EEFDFD3C9}" sibTransId="{6FB5F6E2-CBCE-4FFA-91FD-1A525CB91CB9}"/>
    <dgm:cxn modelId="{C48BFFE0-AFE9-4E26-BBA0-242F6FEB280E}" type="presOf" srcId="{C4478EFF-FCB6-4661-97A2-21D5EE17D758}" destId="{E8554567-2451-4055-814C-665E67E7F84B}" srcOrd="0" destOrd="0" presId="urn:microsoft.com/office/officeart/2018/2/layout/IconCircleList"/>
    <dgm:cxn modelId="{9D0CAAFD-406E-4ECB-9F8F-543D4A9C0FEB}" type="presParOf" srcId="{589D0CE4-E552-4966-B998-72C52326BF0B}" destId="{229C7A77-C91D-4FC9-A86F-03164843C94D}" srcOrd="0" destOrd="0" presId="urn:microsoft.com/office/officeart/2018/2/layout/IconCircleList"/>
    <dgm:cxn modelId="{B5588F8A-38AB-4465-A2C6-415C903B2ECB}" type="presParOf" srcId="{229C7A77-C91D-4FC9-A86F-03164843C94D}" destId="{3555DDAE-0BDD-408E-8434-F5714C750BE2}" srcOrd="0" destOrd="0" presId="urn:microsoft.com/office/officeart/2018/2/layout/IconCircleList"/>
    <dgm:cxn modelId="{F87E73BA-FCFC-4023-B158-102B6024AC59}" type="presParOf" srcId="{3555DDAE-0BDD-408E-8434-F5714C750BE2}" destId="{3B671776-BAC6-4CEC-8DAC-8AAB999ECA33}" srcOrd="0" destOrd="0" presId="urn:microsoft.com/office/officeart/2018/2/layout/IconCircleList"/>
    <dgm:cxn modelId="{FB6DFBB4-0BB1-4664-BEC5-FBF2BD9B163B}" type="presParOf" srcId="{3555DDAE-0BDD-408E-8434-F5714C750BE2}" destId="{FAAA1E60-EB3F-45C3-B418-35706C57ED84}" srcOrd="1" destOrd="0" presId="urn:microsoft.com/office/officeart/2018/2/layout/IconCircleList"/>
    <dgm:cxn modelId="{4D059655-2AE6-4CA0-AB65-E3505E5B1725}" type="presParOf" srcId="{3555DDAE-0BDD-408E-8434-F5714C750BE2}" destId="{F665297D-4860-4FF1-A6BF-7D725ACEFA7F}" srcOrd="2" destOrd="0" presId="urn:microsoft.com/office/officeart/2018/2/layout/IconCircleList"/>
    <dgm:cxn modelId="{88312BC7-B179-47EA-8627-7B2CDDCAAA15}" type="presParOf" srcId="{3555DDAE-0BDD-408E-8434-F5714C750BE2}" destId="{E8554567-2451-4055-814C-665E67E7F84B}" srcOrd="3" destOrd="0" presId="urn:microsoft.com/office/officeart/2018/2/layout/IconCircleList"/>
    <dgm:cxn modelId="{1A056DE0-8842-4E1F-9D77-F75AA342ECC5}" type="presParOf" srcId="{229C7A77-C91D-4FC9-A86F-03164843C94D}" destId="{F5E7498E-3CC0-4D7A-94A2-2B35C8C1EF17}" srcOrd="1" destOrd="0" presId="urn:microsoft.com/office/officeart/2018/2/layout/IconCircleList"/>
    <dgm:cxn modelId="{9F9817C6-4987-4500-9D4D-4BF4D4A10951}" type="presParOf" srcId="{229C7A77-C91D-4FC9-A86F-03164843C94D}" destId="{EEC1B29A-835E-4AC8-8E9C-ED71A9B15BA5}" srcOrd="2" destOrd="0" presId="urn:microsoft.com/office/officeart/2018/2/layout/IconCircleList"/>
    <dgm:cxn modelId="{FB6F2EDB-0F5F-49D8-8E68-18BE48F044B0}" type="presParOf" srcId="{EEC1B29A-835E-4AC8-8E9C-ED71A9B15BA5}" destId="{28C9CBAE-D2CD-463A-B945-A21E46929D0A}" srcOrd="0" destOrd="0" presId="urn:microsoft.com/office/officeart/2018/2/layout/IconCircleList"/>
    <dgm:cxn modelId="{2B50FBF1-D986-4F6E-9E7D-63AB3520D0ED}" type="presParOf" srcId="{EEC1B29A-835E-4AC8-8E9C-ED71A9B15BA5}" destId="{C08AB7A3-DBF2-47BF-B986-C29327C6E70B}" srcOrd="1" destOrd="0" presId="urn:microsoft.com/office/officeart/2018/2/layout/IconCircleList"/>
    <dgm:cxn modelId="{5DD6C586-8DF6-4C7D-82EB-314A342C8520}" type="presParOf" srcId="{EEC1B29A-835E-4AC8-8E9C-ED71A9B15BA5}" destId="{9920A49F-AF65-4FCB-830C-008F5087AAD6}" srcOrd="2" destOrd="0" presId="urn:microsoft.com/office/officeart/2018/2/layout/IconCircleList"/>
    <dgm:cxn modelId="{7135F398-B508-4B00-AEEA-28D5685F46A1}" type="presParOf" srcId="{EEC1B29A-835E-4AC8-8E9C-ED71A9B15BA5}" destId="{8847E801-48D9-46B4-9DE6-D3982B6C4D4D}" srcOrd="3" destOrd="0" presId="urn:microsoft.com/office/officeart/2018/2/layout/IconCircleList"/>
    <dgm:cxn modelId="{F177C879-5782-4F0C-8EE5-197D089329FB}" type="presParOf" srcId="{229C7A77-C91D-4FC9-A86F-03164843C94D}" destId="{CB66032C-BCDC-4478-A4E6-BFF1BCB6C1AA}" srcOrd="3" destOrd="0" presId="urn:microsoft.com/office/officeart/2018/2/layout/IconCircleList"/>
    <dgm:cxn modelId="{729BE4AD-9497-4484-9D60-4F8769D64E41}" type="presParOf" srcId="{229C7A77-C91D-4FC9-A86F-03164843C94D}" destId="{3871FA6F-F974-4E2E-8D54-88000DA039E3}" srcOrd="4" destOrd="0" presId="urn:microsoft.com/office/officeart/2018/2/layout/IconCircleList"/>
    <dgm:cxn modelId="{A9DF43BB-17E7-4136-860F-D6D0384BD467}" type="presParOf" srcId="{3871FA6F-F974-4E2E-8D54-88000DA039E3}" destId="{7650D17C-8D4B-460C-A274-7E8C02DDBD01}" srcOrd="0" destOrd="0" presId="urn:microsoft.com/office/officeart/2018/2/layout/IconCircleList"/>
    <dgm:cxn modelId="{998FD307-37C0-4090-A392-2F2CB166B5FA}" type="presParOf" srcId="{3871FA6F-F974-4E2E-8D54-88000DA039E3}" destId="{0CC30A55-7DDC-4B7A-84D0-8C84D7DBC0B4}" srcOrd="1" destOrd="0" presId="urn:microsoft.com/office/officeart/2018/2/layout/IconCircleList"/>
    <dgm:cxn modelId="{C9E53C37-D7B7-478E-805C-BC455BB6D168}" type="presParOf" srcId="{3871FA6F-F974-4E2E-8D54-88000DA039E3}" destId="{98724475-5A0C-4192-849C-2270E0D70D87}" srcOrd="2" destOrd="0" presId="urn:microsoft.com/office/officeart/2018/2/layout/IconCircleList"/>
    <dgm:cxn modelId="{053C0C2F-B6F5-4EA6-8988-BCDC9C3A07B5}" type="presParOf" srcId="{3871FA6F-F974-4E2E-8D54-88000DA039E3}" destId="{590CF9D9-4165-456F-8BFB-7175DC080805}" srcOrd="3" destOrd="0" presId="urn:microsoft.com/office/officeart/2018/2/layout/IconCircleList"/>
    <dgm:cxn modelId="{0C47BA08-8010-4BFB-8846-8E17FA2967F4}" type="presParOf" srcId="{229C7A77-C91D-4FC9-A86F-03164843C94D}" destId="{68272240-4F66-486C-828D-891FE490916A}" srcOrd="5" destOrd="0" presId="urn:microsoft.com/office/officeart/2018/2/layout/IconCircleList"/>
    <dgm:cxn modelId="{B0A91D6F-D40D-45DA-AA33-213B4E04E31B}" type="presParOf" srcId="{229C7A77-C91D-4FC9-A86F-03164843C94D}" destId="{B4ADB4B3-129D-42E8-89ED-E3DA409BABE7}" srcOrd="6" destOrd="0" presId="urn:microsoft.com/office/officeart/2018/2/layout/IconCircleList"/>
    <dgm:cxn modelId="{9ED5746E-37D5-44D6-A53D-4F645BACE34B}" type="presParOf" srcId="{B4ADB4B3-129D-42E8-89ED-E3DA409BABE7}" destId="{C3B31498-0FC3-41DC-8328-CFCEB8F1B92A}" srcOrd="0" destOrd="0" presId="urn:microsoft.com/office/officeart/2018/2/layout/IconCircleList"/>
    <dgm:cxn modelId="{22AD7DB8-4D52-4620-AC38-469B4196B18B}" type="presParOf" srcId="{B4ADB4B3-129D-42E8-89ED-E3DA409BABE7}" destId="{5D19A484-14A3-43F4-96A1-1654CDE63E58}" srcOrd="1" destOrd="0" presId="urn:microsoft.com/office/officeart/2018/2/layout/IconCircleList"/>
    <dgm:cxn modelId="{D2C94736-6D18-4BC4-A47C-3434D4CD8FC4}" type="presParOf" srcId="{B4ADB4B3-129D-42E8-89ED-E3DA409BABE7}" destId="{CC5559EC-CBCC-46A3-9A9C-6207E481BC4B}" srcOrd="2" destOrd="0" presId="urn:microsoft.com/office/officeart/2018/2/layout/IconCircleList"/>
    <dgm:cxn modelId="{026E3D85-293B-4A63-A4F5-310A37D20EC0}" type="presParOf" srcId="{B4ADB4B3-129D-42E8-89ED-E3DA409BABE7}" destId="{26BF87B2-76CA-418E-A672-72B1973EBD0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05CF88-915F-4360-A5FF-9E532C9F88F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D74788D-3EE9-4D53-A3A9-DA62E5A1CB6A}">
      <dgm:prSet/>
      <dgm:spPr/>
      <dgm:t>
        <a:bodyPr/>
        <a:lstStyle/>
        <a:p>
          <a:pPr>
            <a:lnSpc>
              <a:spcPct val="100000"/>
            </a:lnSpc>
          </a:pPr>
          <a:r>
            <a:rPr lang="en-US" b="1"/>
            <a:t>Phishing</a:t>
          </a:r>
          <a:r>
            <a:rPr lang="en-US"/>
            <a:t>: The fraudulent practice of sending emails or other messages purporting to be from reputable organizations in attempts to induce individuals to reveal personal information. </a:t>
          </a:r>
        </a:p>
      </dgm:t>
    </dgm:pt>
    <dgm:pt modelId="{8C09C310-26C8-4ADF-89B5-CB32829CBA3C}" type="parTrans" cxnId="{1473AB35-01E1-49C0-9F29-0BBCB71C3192}">
      <dgm:prSet/>
      <dgm:spPr/>
      <dgm:t>
        <a:bodyPr/>
        <a:lstStyle/>
        <a:p>
          <a:endParaRPr lang="en-US"/>
        </a:p>
      </dgm:t>
    </dgm:pt>
    <dgm:pt modelId="{417E72BD-C08C-4A53-828E-B66976C94040}" type="sibTrans" cxnId="{1473AB35-01E1-49C0-9F29-0BBCB71C3192}">
      <dgm:prSet/>
      <dgm:spPr/>
      <dgm:t>
        <a:bodyPr/>
        <a:lstStyle/>
        <a:p>
          <a:endParaRPr lang="en-US"/>
        </a:p>
      </dgm:t>
    </dgm:pt>
    <dgm:pt modelId="{DE958B7C-D287-4814-99C5-9DA0FB5A53D8}">
      <dgm:prSet/>
      <dgm:spPr/>
      <dgm:t>
        <a:bodyPr/>
        <a:lstStyle/>
        <a:p>
          <a:pPr>
            <a:lnSpc>
              <a:spcPct val="100000"/>
            </a:lnSpc>
          </a:pPr>
          <a:r>
            <a:rPr lang="en-US" b="1"/>
            <a:t>Malware</a:t>
          </a:r>
          <a:r>
            <a:rPr lang="en-US"/>
            <a:t>: Software specifically designed to disrupt, damage, or gain unauthorized access to a computer system. </a:t>
          </a:r>
        </a:p>
      </dgm:t>
    </dgm:pt>
    <dgm:pt modelId="{7808B95C-A7B8-4072-A398-3261D5FC8D96}" type="parTrans" cxnId="{E7DF902B-D84C-4966-96FD-1F1C3D3BCE15}">
      <dgm:prSet/>
      <dgm:spPr/>
      <dgm:t>
        <a:bodyPr/>
        <a:lstStyle/>
        <a:p>
          <a:endParaRPr lang="en-US"/>
        </a:p>
      </dgm:t>
    </dgm:pt>
    <dgm:pt modelId="{0E7A8F37-27D7-4C12-BD68-5B178179E4A4}" type="sibTrans" cxnId="{E7DF902B-D84C-4966-96FD-1F1C3D3BCE15}">
      <dgm:prSet/>
      <dgm:spPr/>
      <dgm:t>
        <a:bodyPr/>
        <a:lstStyle/>
        <a:p>
          <a:endParaRPr lang="en-US"/>
        </a:p>
      </dgm:t>
    </dgm:pt>
    <dgm:pt modelId="{DB54CE39-CB33-4D26-939B-6A37F25B5CEF}">
      <dgm:prSet/>
      <dgm:spPr/>
      <dgm:t>
        <a:bodyPr/>
        <a:lstStyle/>
        <a:p>
          <a:pPr>
            <a:lnSpc>
              <a:spcPct val="100000"/>
            </a:lnSpc>
          </a:pPr>
          <a:r>
            <a:rPr lang="en-US" b="1"/>
            <a:t>Ransomware</a:t>
          </a:r>
          <a:r>
            <a:rPr lang="en-US"/>
            <a:t>: Malicious software designed to block access to systems and data to then demand payment to restore access. </a:t>
          </a:r>
        </a:p>
      </dgm:t>
    </dgm:pt>
    <dgm:pt modelId="{9E18E3BE-34AD-48AD-8857-4E9266760C55}" type="parTrans" cxnId="{DE9DA4FC-6952-46C8-8650-8351B4097A18}">
      <dgm:prSet/>
      <dgm:spPr/>
      <dgm:t>
        <a:bodyPr/>
        <a:lstStyle/>
        <a:p>
          <a:endParaRPr lang="en-US"/>
        </a:p>
      </dgm:t>
    </dgm:pt>
    <dgm:pt modelId="{E8E1E53C-E109-4B84-919C-84BF2DADC620}" type="sibTrans" cxnId="{DE9DA4FC-6952-46C8-8650-8351B4097A18}">
      <dgm:prSet/>
      <dgm:spPr/>
      <dgm:t>
        <a:bodyPr/>
        <a:lstStyle/>
        <a:p>
          <a:endParaRPr lang="en-US"/>
        </a:p>
      </dgm:t>
    </dgm:pt>
    <dgm:pt modelId="{A08C5385-5084-4FED-BE75-66BF4F39477D}" type="pres">
      <dgm:prSet presAssocID="{AD05CF88-915F-4360-A5FF-9E532C9F88F6}" presName="root" presStyleCnt="0">
        <dgm:presLayoutVars>
          <dgm:dir/>
          <dgm:resizeHandles val="exact"/>
        </dgm:presLayoutVars>
      </dgm:prSet>
      <dgm:spPr/>
    </dgm:pt>
    <dgm:pt modelId="{561DCB69-7F5C-4221-B821-697252730350}" type="pres">
      <dgm:prSet presAssocID="{6D74788D-3EE9-4D53-A3A9-DA62E5A1CB6A}" presName="compNode" presStyleCnt="0"/>
      <dgm:spPr/>
    </dgm:pt>
    <dgm:pt modelId="{CB53F19D-192E-4917-B2EF-241822841BF5}" type="pres">
      <dgm:prSet presAssocID="{6D74788D-3EE9-4D53-A3A9-DA62E5A1CB6A}" presName="bgRect" presStyleLbl="bgShp" presStyleIdx="0" presStyleCnt="3"/>
      <dgm:spPr/>
    </dgm:pt>
    <dgm:pt modelId="{DED71CB6-0857-457A-8130-491A03FAAE21}" type="pres">
      <dgm:prSet presAssocID="{6D74788D-3EE9-4D53-A3A9-DA62E5A1CB6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nvelope"/>
        </a:ext>
      </dgm:extLst>
    </dgm:pt>
    <dgm:pt modelId="{B5263C54-E6C8-484D-ABC9-10CA7CA0E501}" type="pres">
      <dgm:prSet presAssocID="{6D74788D-3EE9-4D53-A3A9-DA62E5A1CB6A}" presName="spaceRect" presStyleCnt="0"/>
      <dgm:spPr/>
    </dgm:pt>
    <dgm:pt modelId="{BE5728CE-0E9B-4495-B2BC-12875394023C}" type="pres">
      <dgm:prSet presAssocID="{6D74788D-3EE9-4D53-A3A9-DA62E5A1CB6A}" presName="parTx" presStyleLbl="revTx" presStyleIdx="0" presStyleCnt="3">
        <dgm:presLayoutVars>
          <dgm:chMax val="0"/>
          <dgm:chPref val="0"/>
        </dgm:presLayoutVars>
      </dgm:prSet>
      <dgm:spPr/>
    </dgm:pt>
    <dgm:pt modelId="{FBE05D5A-157C-4112-AE08-A1DD11F322A8}" type="pres">
      <dgm:prSet presAssocID="{417E72BD-C08C-4A53-828E-B66976C94040}" presName="sibTrans" presStyleCnt="0"/>
      <dgm:spPr/>
    </dgm:pt>
    <dgm:pt modelId="{BA6254CF-C8ED-4982-8786-7A5FE7226864}" type="pres">
      <dgm:prSet presAssocID="{DE958B7C-D287-4814-99C5-9DA0FB5A53D8}" presName="compNode" presStyleCnt="0"/>
      <dgm:spPr/>
    </dgm:pt>
    <dgm:pt modelId="{8CEE5234-9CCF-4BAC-92A2-AA57B4D31B03}" type="pres">
      <dgm:prSet presAssocID="{DE958B7C-D287-4814-99C5-9DA0FB5A53D8}" presName="bgRect" presStyleLbl="bgShp" presStyleIdx="1" presStyleCnt="3"/>
      <dgm:spPr/>
    </dgm:pt>
    <dgm:pt modelId="{94D68F11-FF1A-47B2-AD55-89FE96BDB30D}" type="pres">
      <dgm:prSet presAssocID="{DE958B7C-D287-4814-99C5-9DA0FB5A53D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grammer"/>
        </a:ext>
      </dgm:extLst>
    </dgm:pt>
    <dgm:pt modelId="{86B65802-F50B-4970-B36A-C2E76CF7A641}" type="pres">
      <dgm:prSet presAssocID="{DE958B7C-D287-4814-99C5-9DA0FB5A53D8}" presName="spaceRect" presStyleCnt="0"/>
      <dgm:spPr/>
    </dgm:pt>
    <dgm:pt modelId="{AF6570DA-2CF8-4D51-85BE-D00A96C0CE5C}" type="pres">
      <dgm:prSet presAssocID="{DE958B7C-D287-4814-99C5-9DA0FB5A53D8}" presName="parTx" presStyleLbl="revTx" presStyleIdx="1" presStyleCnt="3">
        <dgm:presLayoutVars>
          <dgm:chMax val="0"/>
          <dgm:chPref val="0"/>
        </dgm:presLayoutVars>
      </dgm:prSet>
      <dgm:spPr/>
    </dgm:pt>
    <dgm:pt modelId="{B3FAE450-8374-41F3-B3A5-35104352313F}" type="pres">
      <dgm:prSet presAssocID="{0E7A8F37-27D7-4C12-BD68-5B178179E4A4}" presName="sibTrans" presStyleCnt="0"/>
      <dgm:spPr/>
    </dgm:pt>
    <dgm:pt modelId="{543643F8-CC5F-4AB6-BDDE-79683495F14B}" type="pres">
      <dgm:prSet presAssocID="{DB54CE39-CB33-4D26-939B-6A37F25B5CEF}" presName="compNode" presStyleCnt="0"/>
      <dgm:spPr/>
    </dgm:pt>
    <dgm:pt modelId="{CDB5DDD4-6174-424B-99E7-1BAFA651B19F}" type="pres">
      <dgm:prSet presAssocID="{DB54CE39-CB33-4D26-939B-6A37F25B5CEF}" presName="bgRect" presStyleLbl="bgShp" presStyleIdx="2" presStyleCnt="3"/>
      <dgm:spPr/>
    </dgm:pt>
    <dgm:pt modelId="{5F263913-BF2B-4652-B0FF-D07B28C832B5}" type="pres">
      <dgm:prSet presAssocID="{DB54CE39-CB33-4D26-939B-6A37F25B5CE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obber"/>
        </a:ext>
      </dgm:extLst>
    </dgm:pt>
    <dgm:pt modelId="{C38A21FB-816E-4199-AEB4-6A5FAD54F72B}" type="pres">
      <dgm:prSet presAssocID="{DB54CE39-CB33-4D26-939B-6A37F25B5CEF}" presName="spaceRect" presStyleCnt="0"/>
      <dgm:spPr/>
    </dgm:pt>
    <dgm:pt modelId="{083B5B8D-E52E-46B3-9B53-2A7871EB69AC}" type="pres">
      <dgm:prSet presAssocID="{DB54CE39-CB33-4D26-939B-6A37F25B5CEF}" presName="parTx" presStyleLbl="revTx" presStyleIdx="2" presStyleCnt="3">
        <dgm:presLayoutVars>
          <dgm:chMax val="0"/>
          <dgm:chPref val="0"/>
        </dgm:presLayoutVars>
      </dgm:prSet>
      <dgm:spPr/>
    </dgm:pt>
  </dgm:ptLst>
  <dgm:cxnLst>
    <dgm:cxn modelId="{6B0D9C06-7C0B-420D-98CD-CD3F35977EF4}" type="presOf" srcId="{6D74788D-3EE9-4D53-A3A9-DA62E5A1CB6A}" destId="{BE5728CE-0E9B-4495-B2BC-12875394023C}" srcOrd="0" destOrd="0" presId="urn:microsoft.com/office/officeart/2018/2/layout/IconVerticalSolidList"/>
    <dgm:cxn modelId="{21BC4117-8FF5-4C06-B36E-6ED63A5700CC}" type="presOf" srcId="{DE958B7C-D287-4814-99C5-9DA0FB5A53D8}" destId="{AF6570DA-2CF8-4D51-85BE-D00A96C0CE5C}" srcOrd="0" destOrd="0" presId="urn:microsoft.com/office/officeart/2018/2/layout/IconVerticalSolidList"/>
    <dgm:cxn modelId="{27CC221B-59EC-48AA-B9AD-8C864FA7ADB2}" type="presOf" srcId="{AD05CF88-915F-4360-A5FF-9E532C9F88F6}" destId="{A08C5385-5084-4FED-BE75-66BF4F39477D}" srcOrd="0" destOrd="0" presId="urn:microsoft.com/office/officeart/2018/2/layout/IconVerticalSolidList"/>
    <dgm:cxn modelId="{E7DF902B-D84C-4966-96FD-1F1C3D3BCE15}" srcId="{AD05CF88-915F-4360-A5FF-9E532C9F88F6}" destId="{DE958B7C-D287-4814-99C5-9DA0FB5A53D8}" srcOrd="1" destOrd="0" parTransId="{7808B95C-A7B8-4072-A398-3261D5FC8D96}" sibTransId="{0E7A8F37-27D7-4C12-BD68-5B178179E4A4}"/>
    <dgm:cxn modelId="{1473AB35-01E1-49C0-9F29-0BBCB71C3192}" srcId="{AD05CF88-915F-4360-A5FF-9E532C9F88F6}" destId="{6D74788D-3EE9-4D53-A3A9-DA62E5A1CB6A}" srcOrd="0" destOrd="0" parTransId="{8C09C310-26C8-4ADF-89B5-CB32829CBA3C}" sibTransId="{417E72BD-C08C-4A53-828E-B66976C94040}"/>
    <dgm:cxn modelId="{6DEAAE70-2834-4F54-AD20-9258174903C7}" type="presOf" srcId="{DB54CE39-CB33-4D26-939B-6A37F25B5CEF}" destId="{083B5B8D-E52E-46B3-9B53-2A7871EB69AC}" srcOrd="0" destOrd="0" presId="urn:microsoft.com/office/officeart/2018/2/layout/IconVerticalSolidList"/>
    <dgm:cxn modelId="{DE9DA4FC-6952-46C8-8650-8351B4097A18}" srcId="{AD05CF88-915F-4360-A5FF-9E532C9F88F6}" destId="{DB54CE39-CB33-4D26-939B-6A37F25B5CEF}" srcOrd="2" destOrd="0" parTransId="{9E18E3BE-34AD-48AD-8857-4E9266760C55}" sibTransId="{E8E1E53C-E109-4B84-919C-84BF2DADC620}"/>
    <dgm:cxn modelId="{0AF0EA77-598D-430F-A632-29595162FB41}" type="presParOf" srcId="{A08C5385-5084-4FED-BE75-66BF4F39477D}" destId="{561DCB69-7F5C-4221-B821-697252730350}" srcOrd="0" destOrd="0" presId="urn:microsoft.com/office/officeart/2018/2/layout/IconVerticalSolidList"/>
    <dgm:cxn modelId="{73EE23B4-56C0-4005-98B2-2E785AE9D0BD}" type="presParOf" srcId="{561DCB69-7F5C-4221-B821-697252730350}" destId="{CB53F19D-192E-4917-B2EF-241822841BF5}" srcOrd="0" destOrd="0" presId="urn:microsoft.com/office/officeart/2018/2/layout/IconVerticalSolidList"/>
    <dgm:cxn modelId="{183CE996-9EF3-4437-AB58-91B994956A5D}" type="presParOf" srcId="{561DCB69-7F5C-4221-B821-697252730350}" destId="{DED71CB6-0857-457A-8130-491A03FAAE21}" srcOrd="1" destOrd="0" presId="urn:microsoft.com/office/officeart/2018/2/layout/IconVerticalSolidList"/>
    <dgm:cxn modelId="{30504423-111E-4CAE-85E9-BB9B4E71EE2E}" type="presParOf" srcId="{561DCB69-7F5C-4221-B821-697252730350}" destId="{B5263C54-E6C8-484D-ABC9-10CA7CA0E501}" srcOrd="2" destOrd="0" presId="urn:microsoft.com/office/officeart/2018/2/layout/IconVerticalSolidList"/>
    <dgm:cxn modelId="{AA28932A-398F-4CFF-83E2-83A516D0A7FD}" type="presParOf" srcId="{561DCB69-7F5C-4221-B821-697252730350}" destId="{BE5728CE-0E9B-4495-B2BC-12875394023C}" srcOrd="3" destOrd="0" presId="urn:microsoft.com/office/officeart/2018/2/layout/IconVerticalSolidList"/>
    <dgm:cxn modelId="{DEB3C94E-B3C9-469F-B5E3-947A099308EA}" type="presParOf" srcId="{A08C5385-5084-4FED-BE75-66BF4F39477D}" destId="{FBE05D5A-157C-4112-AE08-A1DD11F322A8}" srcOrd="1" destOrd="0" presId="urn:microsoft.com/office/officeart/2018/2/layout/IconVerticalSolidList"/>
    <dgm:cxn modelId="{B7EB1FFB-5FFC-4D75-9D7D-D90D16ECA865}" type="presParOf" srcId="{A08C5385-5084-4FED-BE75-66BF4F39477D}" destId="{BA6254CF-C8ED-4982-8786-7A5FE7226864}" srcOrd="2" destOrd="0" presId="urn:microsoft.com/office/officeart/2018/2/layout/IconVerticalSolidList"/>
    <dgm:cxn modelId="{A3E9CC31-BE17-4E6A-A708-EDB6D74C78E7}" type="presParOf" srcId="{BA6254CF-C8ED-4982-8786-7A5FE7226864}" destId="{8CEE5234-9CCF-4BAC-92A2-AA57B4D31B03}" srcOrd="0" destOrd="0" presId="urn:microsoft.com/office/officeart/2018/2/layout/IconVerticalSolidList"/>
    <dgm:cxn modelId="{02C90658-855E-468A-81DC-34D8CA35539F}" type="presParOf" srcId="{BA6254CF-C8ED-4982-8786-7A5FE7226864}" destId="{94D68F11-FF1A-47B2-AD55-89FE96BDB30D}" srcOrd="1" destOrd="0" presId="urn:microsoft.com/office/officeart/2018/2/layout/IconVerticalSolidList"/>
    <dgm:cxn modelId="{0E316F18-D8E7-470D-A044-AA9681CF3BEE}" type="presParOf" srcId="{BA6254CF-C8ED-4982-8786-7A5FE7226864}" destId="{86B65802-F50B-4970-B36A-C2E76CF7A641}" srcOrd="2" destOrd="0" presId="urn:microsoft.com/office/officeart/2018/2/layout/IconVerticalSolidList"/>
    <dgm:cxn modelId="{AD1B7B49-3CF0-46F1-B0F4-C8D08647D14C}" type="presParOf" srcId="{BA6254CF-C8ED-4982-8786-7A5FE7226864}" destId="{AF6570DA-2CF8-4D51-85BE-D00A96C0CE5C}" srcOrd="3" destOrd="0" presId="urn:microsoft.com/office/officeart/2018/2/layout/IconVerticalSolidList"/>
    <dgm:cxn modelId="{9109DDD9-D6B9-4834-974F-7F53448E30C9}" type="presParOf" srcId="{A08C5385-5084-4FED-BE75-66BF4F39477D}" destId="{B3FAE450-8374-41F3-B3A5-35104352313F}" srcOrd="3" destOrd="0" presId="urn:microsoft.com/office/officeart/2018/2/layout/IconVerticalSolidList"/>
    <dgm:cxn modelId="{A597BBEC-B7D3-4866-99E9-0348FBE494F8}" type="presParOf" srcId="{A08C5385-5084-4FED-BE75-66BF4F39477D}" destId="{543643F8-CC5F-4AB6-BDDE-79683495F14B}" srcOrd="4" destOrd="0" presId="urn:microsoft.com/office/officeart/2018/2/layout/IconVerticalSolidList"/>
    <dgm:cxn modelId="{C764755E-DEBF-4DDF-9875-A90C7751B0E8}" type="presParOf" srcId="{543643F8-CC5F-4AB6-BDDE-79683495F14B}" destId="{CDB5DDD4-6174-424B-99E7-1BAFA651B19F}" srcOrd="0" destOrd="0" presId="urn:microsoft.com/office/officeart/2018/2/layout/IconVerticalSolidList"/>
    <dgm:cxn modelId="{7FD630FC-B531-49C2-BAC7-715D35E702AF}" type="presParOf" srcId="{543643F8-CC5F-4AB6-BDDE-79683495F14B}" destId="{5F263913-BF2B-4652-B0FF-D07B28C832B5}" srcOrd="1" destOrd="0" presId="urn:microsoft.com/office/officeart/2018/2/layout/IconVerticalSolidList"/>
    <dgm:cxn modelId="{BD1CC486-87BC-43E4-B85F-8A1443D464A4}" type="presParOf" srcId="{543643F8-CC5F-4AB6-BDDE-79683495F14B}" destId="{C38A21FB-816E-4199-AEB4-6A5FAD54F72B}" srcOrd="2" destOrd="0" presId="urn:microsoft.com/office/officeart/2018/2/layout/IconVerticalSolidList"/>
    <dgm:cxn modelId="{2D15A557-2B29-440C-90E7-2C323C2979D1}" type="presParOf" srcId="{543643F8-CC5F-4AB6-BDDE-79683495F14B}" destId="{083B5B8D-E52E-46B3-9B53-2A7871EB69A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71776-BAC6-4CEC-8DAC-8AAB999ECA33}">
      <dsp:nvSpPr>
        <dsp:cNvPr id="0" name=""/>
        <dsp:cNvSpPr/>
      </dsp:nvSpPr>
      <dsp:spPr>
        <a:xfrm>
          <a:off x="116465" y="346210"/>
          <a:ext cx="1286434" cy="12864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AA1E60-EB3F-45C3-B418-35706C57ED84}">
      <dsp:nvSpPr>
        <dsp:cNvPr id="0" name=""/>
        <dsp:cNvSpPr/>
      </dsp:nvSpPr>
      <dsp:spPr>
        <a:xfrm>
          <a:off x="386617" y="616361"/>
          <a:ext cx="746131" cy="7461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554567-2451-4055-814C-665E67E7F84B}">
      <dsp:nvSpPr>
        <dsp:cNvPr id="0" name=""/>
        <dsp:cNvSpPr/>
      </dsp:nvSpPr>
      <dsp:spPr>
        <a:xfrm>
          <a:off x="1678564" y="346210"/>
          <a:ext cx="3032308" cy="1286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Use a random mix of uppercase and lowercase letters, numbers, and symbols.</a:t>
          </a:r>
        </a:p>
      </dsp:txBody>
      <dsp:txXfrm>
        <a:off x="1678564" y="346210"/>
        <a:ext cx="3032308" cy="1286434"/>
      </dsp:txXfrm>
    </dsp:sp>
    <dsp:sp modelId="{28C9CBAE-D2CD-463A-B945-A21E46929D0A}">
      <dsp:nvSpPr>
        <dsp:cNvPr id="0" name=""/>
        <dsp:cNvSpPr/>
      </dsp:nvSpPr>
      <dsp:spPr>
        <a:xfrm>
          <a:off x="5239229" y="346210"/>
          <a:ext cx="1286434" cy="12864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8AB7A3-DBF2-47BF-B986-C29327C6E70B}">
      <dsp:nvSpPr>
        <dsp:cNvPr id="0" name=""/>
        <dsp:cNvSpPr/>
      </dsp:nvSpPr>
      <dsp:spPr>
        <a:xfrm>
          <a:off x="5509381" y="616361"/>
          <a:ext cx="746131" cy="746131"/>
        </a:xfrm>
        <a:prstGeom prst="noSmoking">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47E801-48D9-46B4-9DE6-D3982B6C4D4D}">
      <dsp:nvSpPr>
        <dsp:cNvPr id="0" name=""/>
        <dsp:cNvSpPr/>
      </dsp:nvSpPr>
      <dsp:spPr>
        <a:xfrm>
          <a:off x="6801328" y="346210"/>
          <a:ext cx="3032308" cy="1286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Avoid common words and predictable sequences. Your children’s names, birthdates, and favorite sports teams are not good choices.</a:t>
          </a:r>
        </a:p>
      </dsp:txBody>
      <dsp:txXfrm>
        <a:off x="6801328" y="346210"/>
        <a:ext cx="3032308" cy="1286434"/>
      </dsp:txXfrm>
    </dsp:sp>
    <dsp:sp modelId="{7650D17C-8D4B-460C-A274-7E8C02DDBD01}">
      <dsp:nvSpPr>
        <dsp:cNvPr id="0" name=""/>
        <dsp:cNvSpPr/>
      </dsp:nvSpPr>
      <dsp:spPr>
        <a:xfrm>
          <a:off x="116465" y="2301437"/>
          <a:ext cx="1286434" cy="12864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C30A55-7DDC-4B7A-84D0-8C84D7DBC0B4}">
      <dsp:nvSpPr>
        <dsp:cNvPr id="0" name=""/>
        <dsp:cNvSpPr/>
      </dsp:nvSpPr>
      <dsp:spPr>
        <a:xfrm>
          <a:off x="386617" y="2571589"/>
          <a:ext cx="746131" cy="7461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0CF9D9-4165-456F-8BFB-7175DC080805}">
      <dsp:nvSpPr>
        <dsp:cNvPr id="0" name=""/>
        <dsp:cNvSpPr/>
      </dsp:nvSpPr>
      <dsp:spPr>
        <a:xfrm>
          <a:off x="1678564" y="2301437"/>
          <a:ext cx="3032308" cy="1286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Change passwords regularly and never reuse them. </a:t>
          </a:r>
        </a:p>
      </dsp:txBody>
      <dsp:txXfrm>
        <a:off x="1678564" y="2301437"/>
        <a:ext cx="3032308" cy="1286434"/>
      </dsp:txXfrm>
    </dsp:sp>
    <dsp:sp modelId="{C3B31498-0FC3-41DC-8328-CFCEB8F1B92A}">
      <dsp:nvSpPr>
        <dsp:cNvPr id="0" name=""/>
        <dsp:cNvSpPr/>
      </dsp:nvSpPr>
      <dsp:spPr>
        <a:xfrm>
          <a:off x="5239229" y="2301437"/>
          <a:ext cx="1286434" cy="128643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19A484-14A3-43F4-96A1-1654CDE63E58}">
      <dsp:nvSpPr>
        <dsp:cNvPr id="0" name=""/>
        <dsp:cNvSpPr/>
      </dsp:nvSpPr>
      <dsp:spPr>
        <a:xfrm>
          <a:off x="5509381" y="2571589"/>
          <a:ext cx="746131" cy="7461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BF87B2-76CA-418E-A672-72B1973EBD0B}">
      <dsp:nvSpPr>
        <dsp:cNvPr id="0" name=""/>
        <dsp:cNvSpPr/>
      </dsp:nvSpPr>
      <dsp:spPr>
        <a:xfrm>
          <a:off x="6801328" y="2301437"/>
          <a:ext cx="3032308" cy="1286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Are you using one or a mix of a couple passwords for everything? Has it changed since 2014? </a:t>
          </a:r>
        </a:p>
      </dsp:txBody>
      <dsp:txXfrm>
        <a:off x="6801328" y="2301437"/>
        <a:ext cx="3032308" cy="1286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3F19D-192E-4917-B2EF-241822841BF5}">
      <dsp:nvSpPr>
        <dsp:cNvPr id="0" name=""/>
        <dsp:cNvSpPr/>
      </dsp:nvSpPr>
      <dsp:spPr>
        <a:xfrm>
          <a:off x="0" y="2519"/>
          <a:ext cx="4894347" cy="12004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D71CB6-0857-457A-8130-491A03FAAE21}">
      <dsp:nvSpPr>
        <dsp:cNvPr id="0" name=""/>
        <dsp:cNvSpPr/>
      </dsp:nvSpPr>
      <dsp:spPr>
        <a:xfrm>
          <a:off x="363139" y="272623"/>
          <a:ext cx="660898" cy="6602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5728CE-0E9B-4495-B2BC-12875394023C}">
      <dsp:nvSpPr>
        <dsp:cNvPr id="0" name=""/>
        <dsp:cNvSpPr/>
      </dsp:nvSpPr>
      <dsp:spPr>
        <a:xfrm>
          <a:off x="1387177" y="2519"/>
          <a:ext cx="3285734" cy="1201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73" tIns="127173" rIns="127173" bIns="127173" numCol="1" spcCol="1270" anchor="ctr" anchorCtr="0">
          <a:noAutofit/>
        </a:bodyPr>
        <a:lstStyle/>
        <a:p>
          <a:pPr marL="0" lvl="0" indent="0" algn="l" defTabSz="622300">
            <a:lnSpc>
              <a:spcPct val="100000"/>
            </a:lnSpc>
            <a:spcBef>
              <a:spcPct val="0"/>
            </a:spcBef>
            <a:spcAft>
              <a:spcPct val="35000"/>
            </a:spcAft>
            <a:buNone/>
          </a:pPr>
          <a:r>
            <a:rPr lang="en-US" sz="1400" b="1" kern="1200"/>
            <a:t>Phishing</a:t>
          </a:r>
          <a:r>
            <a:rPr lang="en-US" sz="1400" kern="1200"/>
            <a:t>: The fraudulent practice of sending emails or other messages purporting to be from reputable organizations in attempts to induce individuals to reveal personal information. </a:t>
          </a:r>
        </a:p>
      </dsp:txBody>
      <dsp:txXfrm>
        <a:off x="1387177" y="2519"/>
        <a:ext cx="3285734" cy="1201634"/>
      </dsp:txXfrm>
    </dsp:sp>
    <dsp:sp modelId="{8CEE5234-9CCF-4BAC-92A2-AA57B4D31B03}">
      <dsp:nvSpPr>
        <dsp:cNvPr id="0" name=""/>
        <dsp:cNvSpPr/>
      </dsp:nvSpPr>
      <dsp:spPr>
        <a:xfrm>
          <a:off x="0" y="1433036"/>
          <a:ext cx="4894347" cy="12004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D68F11-FF1A-47B2-AD55-89FE96BDB30D}">
      <dsp:nvSpPr>
        <dsp:cNvPr id="0" name=""/>
        <dsp:cNvSpPr/>
      </dsp:nvSpPr>
      <dsp:spPr>
        <a:xfrm>
          <a:off x="363139" y="1703140"/>
          <a:ext cx="660898" cy="6602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6570DA-2CF8-4D51-85BE-D00A96C0CE5C}">
      <dsp:nvSpPr>
        <dsp:cNvPr id="0" name=""/>
        <dsp:cNvSpPr/>
      </dsp:nvSpPr>
      <dsp:spPr>
        <a:xfrm>
          <a:off x="1387177" y="1433036"/>
          <a:ext cx="3285734" cy="1201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73" tIns="127173" rIns="127173" bIns="127173" numCol="1" spcCol="1270" anchor="ctr" anchorCtr="0">
          <a:noAutofit/>
        </a:bodyPr>
        <a:lstStyle/>
        <a:p>
          <a:pPr marL="0" lvl="0" indent="0" algn="l" defTabSz="622300">
            <a:lnSpc>
              <a:spcPct val="100000"/>
            </a:lnSpc>
            <a:spcBef>
              <a:spcPct val="0"/>
            </a:spcBef>
            <a:spcAft>
              <a:spcPct val="35000"/>
            </a:spcAft>
            <a:buNone/>
          </a:pPr>
          <a:r>
            <a:rPr lang="en-US" sz="1400" b="1" kern="1200"/>
            <a:t>Malware</a:t>
          </a:r>
          <a:r>
            <a:rPr lang="en-US" sz="1400" kern="1200"/>
            <a:t>: Software specifically designed to disrupt, damage, or gain unauthorized access to a computer system. </a:t>
          </a:r>
        </a:p>
      </dsp:txBody>
      <dsp:txXfrm>
        <a:off x="1387177" y="1433036"/>
        <a:ext cx="3285734" cy="1201634"/>
      </dsp:txXfrm>
    </dsp:sp>
    <dsp:sp modelId="{CDB5DDD4-6174-424B-99E7-1BAFA651B19F}">
      <dsp:nvSpPr>
        <dsp:cNvPr id="0" name=""/>
        <dsp:cNvSpPr/>
      </dsp:nvSpPr>
      <dsp:spPr>
        <a:xfrm>
          <a:off x="0" y="2863554"/>
          <a:ext cx="4894347" cy="12004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63913-BF2B-4652-B0FF-D07B28C832B5}">
      <dsp:nvSpPr>
        <dsp:cNvPr id="0" name=""/>
        <dsp:cNvSpPr/>
      </dsp:nvSpPr>
      <dsp:spPr>
        <a:xfrm>
          <a:off x="363139" y="3133657"/>
          <a:ext cx="660898" cy="6602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3B5B8D-E52E-46B3-9B53-2A7871EB69AC}">
      <dsp:nvSpPr>
        <dsp:cNvPr id="0" name=""/>
        <dsp:cNvSpPr/>
      </dsp:nvSpPr>
      <dsp:spPr>
        <a:xfrm>
          <a:off x="1387177" y="2863554"/>
          <a:ext cx="3285734" cy="1201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73" tIns="127173" rIns="127173" bIns="127173" numCol="1" spcCol="1270" anchor="ctr" anchorCtr="0">
          <a:noAutofit/>
        </a:bodyPr>
        <a:lstStyle/>
        <a:p>
          <a:pPr marL="0" lvl="0" indent="0" algn="l" defTabSz="622300">
            <a:lnSpc>
              <a:spcPct val="100000"/>
            </a:lnSpc>
            <a:spcBef>
              <a:spcPct val="0"/>
            </a:spcBef>
            <a:spcAft>
              <a:spcPct val="35000"/>
            </a:spcAft>
            <a:buNone/>
          </a:pPr>
          <a:r>
            <a:rPr lang="en-US" sz="1400" b="1" kern="1200"/>
            <a:t>Ransomware</a:t>
          </a:r>
          <a:r>
            <a:rPr lang="en-US" sz="1400" kern="1200"/>
            <a:t>: Malicious software designed to block access to systems and data to then demand payment to restore access. </a:t>
          </a:r>
        </a:p>
      </dsp:txBody>
      <dsp:txXfrm>
        <a:off x="1387177" y="2863554"/>
        <a:ext cx="3285734" cy="120163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B9930-E936-43CF-9B0F-A640D542DB08}" type="datetimeFigureOut">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5811D6-4D68-4688-A4A0-94D9093D1E34}" type="slidenum">
              <a:t>‹#›</a:t>
            </a:fld>
            <a:endParaRPr lang="en-US"/>
          </a:p>
        </p:txBody>
      </p:sp>
    </p:spTree>
    <p:extLst>
      <p:ext uri="{BB962C8B-B14F-4D97-AF65-F5344CB8AC3E}">
        <p14:creationId xmlns:p14="http://schemas.microsoft.com/office/powerpoint/2010/main" val="284795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pPr marL="285750" indent="-285750">
              <a:buFont typeface="Arial"/>
              <a:buChar char="•"/>
            </a:pPr>
            <a:r>
              <a:rPr lang="en-US"/>
              <a:t>Data breaches: 2,365 in 2023, a 72% increase from 2021</a:t>
            </a:r>
            <a:endParaRPr lang="en-US">
              <a:ea typeface="Calibri"/>
              <a:cs typeface="Calibri"/>
            </a:endParaRPr>
          </a:p>
          <a:p>
            <a:pPr marL="285750" indent="-285750">
              <a:buFont typeface="Arial"/>
              <a:buChar char="•"/>
            </a:pPr>
            <a:r>
              <a:rPr lang="en-US"/>
              <a:t>Victims: 343,338,964 in 2023</a:t>
            </a:r>
            <a:endParaRPr lang="en-US">
              <a:ea typeface="Calibri"/>
              <a:cs typeface="Calibri"/>
            </a:endParaRPr>
          </a:p>
          <a:p>
            <a:pPr marL="285750" indent="-285750">
              <a:buFont typeface="Arial"/>
              <a:buChar char="•"/>
            </a:pPr>
            <a:r>
              <a:rPr lang="en-US">
                <a:ea typeface="Calibri"/>
                <a:cs typeface="Calibri"/>
              </a:rPr>
              <a:t>76% of identity theft victims</a:t>
            </a:r>
            <a:endParaRPr lang="en-US"/>
          </a:p>
          <a:p>
            <a:pPr marL="285750" indent="-285750">
              <a:buFont typeface="Arial"/>
              <a:buChar char="•"/>
            </a:pPr>
            <a:r>
              <a:rPr lang="en-US"/>
              <a:t>Complaints from the U.S. public: 880,418 in 2023, a 10% increase from 2022, totaling $12.5 billion in losses </a:t>
            </a:r>
            <a:endParaRPr lang="en-US">
              <a:ea typeface="Calibri"/>
              <a:cs typeface="Calibri"/>
            </a:endParaRPr>
          </a:p>
          <a:p>
            <a:pPr marL="285750" indent="-285750">
              <a:buFont typeface="Arial"/>
              <a:buChar char="•"/>
            </a:pPr>
            <a:r>
              <a:rPr lang="en-US">
                <a:ea typeface="Calibri"/>
                <a:cs typeface="Calibri"/>
              </a:rPr>
              <a:t>97% likelihood</a:t>
            </a:r>
          </a:p>
          <a:p>
            <a:pPr marL="285750" indent="-285750">
              <a:buFont typeface="Arial"/>
              <a:buChar char="•"/>
            </a:pPr>
            <a:endParaRPr lang="en-US"/>
          </a:p>
          <a:p>
            <a:r>
              <a:rPr lang="en-US"/>
              <a:t>And my source for complains is Forbes Advisors, Feb 28 2024, article:</a:t>
            </a:r>
            <a:endParaRPr lang="en-US">
              <a:ea typeface="Calibri" panose="020F0502020204030204"/>
              <a:cs typeface="Calibri" panose="020F0502020204030204"/>
            </a:endParaRPr>
          </a:p>
          <a:p>
            <a:r>
              <a:rPr lang="en-US"/>
              <a:t> </a:t>
            </a:r>
            <a:endParaRPr lang="en-US">
              <a:ea typeface="Calibri" panose="020F0502020204030204"/>
              <a:cs typeface="Calibri" panose="020F0502020204030204"/>
            </a:endParaRPr>
          </a:p>
          <a:p>
            <a:r>
              <a:rPr lang="en-US" b="1"/>
              <a:t>Cybersecurity Stats: Facts And Figures You Should Know</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635811D6-4D68-4688-A4A0-94D9093D1E34}" type="slidenum">
              <a:t>3</a:t>
            </a:fld>
            <a:endParaRPr lang="en-US"/>
          </a:p>
        </p:txBody>
      </p:sp>
    </p:spTree>
    <p:extLst>
      <p:ext uri="{BB962C8B-B14F-4D97-AF65-F5344CB8AC3E}">
        <p14:creationId xmlns:p14="http://schemas.microsoft.com/office/powerpoint/2010/main" val="2872914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28A28C-4C6A-46EA-90C0-4EE0B89CC5C7}"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867775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8A28C-4C6A-46EA-90C0-4EE0B89CC5C7}"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a:p>
        </p:txBody>
      </p:sp>
    </p:spTree>
    <p:extLst>
      <p:ext uri="{BB962C8B-B14F-4D97-AF65-F5344CB8AC3E}">
        <p14:creationId xmlns:p14="http://schemas.microsoft.com/office/powerpoint/2010/main" val="1291186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8A28C-4C6A-46EA-90C0-4EE0B89CC5C7}"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3387720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8A28C-4C6A-46EA-90C0-4EE0B89CC5C7}"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a:p>
        </p:txBody>
      </p:sp>
    </p:spTree>
    <p:extLst>
      <p:ext uri="{BB962C8B-B14F-4D97-AF65-F5344CB8AC3E}">
        <p14:creationId xmlns:p14="http://schemas.microsoft.com/office/powerpoint/2010/main" val="2254055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8A28C-4C6A-46EA-90C0-4EE0B89CC5C7}"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29468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8A28C-4C6A-46EA-90C0-4EE0B89CC5C7}"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a:p>
        </p:txBody>
      </p:sp>
    </p:spTree>
    <p:extLst>
      <p:ext uri="{BB962C8B-B14F-4D97-AF65-F5344CB8AC3E}">
        <p14:creationId xmlns:p14="http://schemas.microsoft.com/office/powerpoint/2010/main" val="904484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28A28C-4C6A-46EA-90C0-4EE0B89CC5C7}"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567363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28A28C-4C6A-46EA-90C0-4EE0B89CC5C7}"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81931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28A28C-4C6A-46EA-90C0-4EE0B89CC5C7}"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179682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8A28C-4C6A-46EA-90C0-4EE0B89CC5C7}"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308884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28A28C-4C6A-46EA-90C0-4EE0B89CC5C7}"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111453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28A28C-4C6A-46EA-90C0-4EE0B89CC5C7}" type="datetimeFigureOut">
              <a:rPr lang="en-US" smtClean="0"/>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950872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C28A28C-4C6A-46EA-90C0-4EE0B89CC5C7}"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512147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8A28C-4C6A-46EA-90C0-4EE0B89CC5C7}"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207739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28A28C-4C6A-46EA-90C0-4EE0B89CC5C7}"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331831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28A28C-4C6A-46EA-90C0-4EE0B89CC5C7}"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945234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C28A28C-4C6A-46EA-90C0-4EE0B89CC5C7}" type="datetimeFigureOut">
              <a:rPr lang="en-US" smtClean="0"/>
              <a:pPr/>
              <a:t>4/18/2024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DEF7F31-0B8A-474A-B86C-91F381754329}" type="slidenum">
              <a:rPr lang="en-US" smtClean="0"/>
              <a:pPr/>
              <a:t>‹#›</a:t>
            </a:fld>
            <a:endParaRPr lang="en-US"/>
          </a:p>
        </p:txBody>
      </p:sp>
    </p:spTree>
    <p:extLst>
      <p:ext uri="{BB962C8B-B14F-4D97-AF65-F5344CB8AC3E}">
        <p14:creationId xmlns:p14="http://schemas.microsoft.com/office/powerpoint/2010/main" val="102804855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2.xml"/><Relationship Id="rId7" Type="http://schemas.openxmlformats.org/officeDocument/2006/relationships/image" Target="../media/image22.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780F8-3BC2-23A1-FBAF-F30AC3C7972C}"/>
              </a:ext>
            </a:extLst>
          </p:cNvPr>
          <p:cNvSpPr>
            <a:spLocks noGrp="1"/>
          </p:cNvSpPr>
          <p:nvPr>
            <p:ph type="ctrTitle"/>
          </p:nvPr>
        </p:nvSpPr>
        <p:spPr>
          <a:xfrm>
            <a:off x="5111497" y="2243722"/>
            <a:ext cx="4299666" cy="3249131"/>
          </a:xfrm>
        </p:spPr>
        <p:txBody>
          <a:bodyPr>
            <a:normAutofit/>
          </a:bodyPr>
          <a:lstStyle/>
          <a:p>
            <a:pPr algn="ctr">
              <a:lnSpc>
                <a:spcPct val="90000"/>
              </a:lnSpc>
            </a:pPr>
            <a:r>
              <a:rPr lang="en-US" b="0"/>
              <a:t>Protecting Your Digital Life</a:t>
            </a:r>
            <a:br>
              <a:rPr lang="en-US" b="0"/>
            </a:br>
            <a:endParaRPr lang="en-US" b="0"/>
          </a:p>
        </p:txBody>
      </p:sp>
      <p:sp>
        <p:nvSpPr>
          <p:cNvPr id="8" name="Isosceles Triangle 7">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descr="A logo with a black background&#10;&#10;Description automatically generated">
            <a:extLst>
              <a:ext uri="{FF2B5EF4-FFF2-40B4-BE49-F238E27FC236}">
                <a16:creationId xmlns:a16="http://schemas.microsoft.com/office/drawing/2014/main" id="{B98A4645-0936-5211-E7E3-DD9D43A05663}"/>
              </a:ext>
            </a:extLst>
          </p:cNvPr>
          <p:cNvPicPr>
            <a:picLocks noChangeAspect="1"/>
          </p:cNvPicPr>
          <p:nvPr/>
        </p:nvPicPr>
        <p:blipFill>
          <a:blip r:embed="rId2"/>
          <a:stretch>
            <a:fillRect/>
          </a:stretch>
        </p:blipFill>
        <p:spPr>
          <a:xfrm>
            <a:off x="888604" y="2357073"/>
            <a:ext cx="3765692" cy="2151824"/>
          </a:xfrm>
          <a:prstGeom prst="rect">
            <a:avLst/>
          </a:prstGeom>
        </p:spPr>
      </p:pic>
    </p:spTree>
    <p:extLst>
      <p:ext uri="{BB962C8B-B14F-4D97-AF65-F5344CB8AC3E}">
        <p14:creationId xmlns:p14="http://schemas.microsoft.com/office/powerpoint/2010/main" val="3878169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B6E2-3DC1-7B1E-C4E4-3E0830E0D17E}"/>
              </a:ext>
            </a:extLst>
          </p:cNvPr>
          <p:cNvSpPr>
            <a:spLocks noGrp="1"/>
          </p:cNvSpPr>
          <p:nvPr>
            <p:ph type="title"/>
          </p:nvPr>
        </p:nvSpPr>
        <p:spPr>
          <a:xfrm>
            <a:off x="686336" y="560013"/>
            <a:ext cx="10331103" cy="805534"/>
          </a:xfrm>
        </p:spPr>
        <p:txBody>
          <a:bodyPr>
            <a:noAutofit/>
          </a:bodyPr>
          <a:lstStyle/>
          <a:p>
            <a:r>
              <a:rPr lang="en-US" sz="3600" b="0"/>
              <a:t>How to Spot Common Phishing Messages</a:t>
            </a:r>
            <a:endParaRPr lang="en-US"/>
          </a:p>
        </p:txBody>
      </p:sp>
      <p:sp>
        <p:nvSpPr>
          <p:cNvPr id="3" name="Content Placeholder 2">
            <a:extLst>
              <a:ext uri="{FF2B5EF4-FFF2-40B4-BE49-F238E27FC236}">
                <a16:creationId xmlns:a16="http://schemas.microsoft.com/office/drawing/2014/main" id="{60CD93FD-5846-F9CB-3EA2-B24C871B368E}"/>
              </a:ext>
            </a:extLst>
          </p:cNvPr>
          <p:cNvSpPr>
            <a:spLocks noGrp="1"/>
          </p:cNvSpPr>
          <p:nvPr>
            <p:ph sz="half" idx="1"/>
          </p:nvPr>
        </p:nvSpPr>
        <p:spPr/>
        <p:txBody>
          <a:bodyPr vert="horz" lIns="91440" tIns="45720" rIns="91440" bIns="45720" rtlCol="0" anchor="t">
            <a:normAutofit/>
          </a:bodyPr>
          <a:lstStyle/>
          <a:p>
            <a:pPr marL="0" indent="0">
              <a:buNone/>
            </a:pPr>
            <a:endParaRPr lang="en-US" sz="2400"/>
          </a:p>
          <a:p>
            <a:pPr marL="0" indent="0">
              <a:buNone/>
            </a:pPr>
            <a:endParaRPr lang="en-US" sz="2400"/>
          </a:p>
        </p:txBody>
      </p:sp>
      <p:sp>
        <p:nvSpPr>
          <p:cNvPr id="9" name="Content Placeholder 8">
            <a:extLst>
              <a:ext uri="{FF2B5EF4-FFF2-40B4-BE49-F238E27FC236}">
                <a16:creationId xmlns:a16="http://schemas.microsoft.com/office/drawing/2014/main" id="{8B7516AE-48EB-A6EF-6EB5-1C96593BCB75}"/>
              </a:ext>
            </a:extLst>
          </p:cNvPr>
          <p:cNvSpPr>
            <a:spLocks noGrp="1"/>
          </p:cNvSpPr>
          <p:nvPr>
            <p:ph sz="half" idx="2"/>
          </p:nvPr>
        </p:nvSpPr>
        <p:spPr>
          <a:xfrm>
            <a:off x="617622" y="1465809"/>
            <a:ext cx="5476896" cy="4550731"/>
          </a:xfrm>
        </p:spPr>
        <p:txBody>
          <a:bodyPr vert="horz" lIns="91440" tIns="45720" rIns="91440" bIns="45720" rtlCol="0" anchor="t">
            <a:noAutofit/>
          </a:bodyPr>
          <a:lstStyle/>
          <a:p>
            <a:pPr>
              <a:spcBef>
                <a:spcPts val="0"/>
              </a:spcBef>
              <a:buFont typeface="Arial,Sans-Serif" panose="020B0604020202020204" pitchFamily="34" charset="0"/>
            </a:pPr>
            <a:r>
              <a:rPr lang="en-US" sz="2200">
                <a:latin typeface="Avenir Next LT Pro Light"/>
                <a:cs typeface="Arial"/>
              </a:rPr>
              <a:t>Requests for personal information</a:t>
            </a:r>
          </a:p>
          <a:p>
            <a:pPr>
              <a:spcBef>
                <a:spcPts val="0"/>
              </a:spcBef>
              <a:buFont typeface="Arial,Sans-Serif" panose="020B0604020202020204" pitchFamily="34" charset="0"/>
            </a:pPr>
            <a:r>
              <a:rPr lang="en-US" sz="2200">
                <a:latin typeface="Avenir Next LT Pro Light"/>
                <a:cs typeface="Arial"/>
              </a:rPr>
              <a:t>Generic greetings or lack of greetings</a:t>
            </a:r>
          </a:p>
          <a:p>
            <a:pPr>
              <a:spcBef>
                <a:spcPts val="0"/>
              </a:spcBef>
              <a:buFont typeface="Arial,Sans-Serif" panose="020B0604020202020204" pitchFamily="34" charset="0"/>
            </a:pPr>
            <a:r>
              <a:rPr lang="en-US" sz="2200">
                <a:latin typeface="Avenir Next LT Pro Light"/>
                <a:cs typeface="Arial"/>
              </a:rPr>
              <a:t>Misspellings</a:t>
            </a:r>
          </a:p>
          <a:p>
            <a:pPr>
              <a:spcBef>
                <a:spcPts val="0"/>
              </a:spcBef>
              <a:buFont typeface="Arial,Sans-Serif" panose="020B0604020202020204" pitchFamily="34" charset="0"/>
            </a:pPr>
            <a:r>
              <a:rPr lang="en-US" sz="2200">
                <a:latin typeface="Avenir Next LT Pro Light"/>
                <a:cs typeface="Arial"/>
              </a:rPr>
              <a:t>Unofficial “from” email addresses</a:t>
            </a:r>
          </a:p>
          <a:p>
            <a:pPr>
              <a:spcBef>
                <a:spcPts val="0"/>
              </a:spcBef>
              <a:buFont typeface="Arial,Sans-Serif" panose="020B0604020202020204" pitchFamily="34" charset="0"/>
            </a:pPr>
            <a:r>
              <a:rPr lang="en-US" sz="2200">
                <a:latin typeface="Avenir Next LT Pro Light"/>
                <a:cs typeface="Arial"/>
              </a:rPr>
              <a:t>Unfamiliar webpages</a:t>
            </a:r>
          </a:p>
          <a:p>
            <a:pPr>
              <a:spcBef>
                <a:spcPts val="0"/>
              </a:spcBef>
              <a:buFont typeface="Arial,Sans-Serif" panose="020B0604020202020204" pitchFamily="34" charset="0"/>
            </a:pPr>
            <a:r>
              <a:rPr lang="en-US" sz="2200">
                <a:latin typeface="Avenir Next LT Pro Light"/>
                <a:cs typeface="Arial"/>
              </a:rPr>
              <a:t>Misleading Hyperlinks</a:t>
            </a:r>
          </a:p>
          <a:p>
            <a:pPr>
              <a:spcBef>
                <a:spcPts val="0"/>
              </a:spcBef>
              <a:buFont typeface="Arial,Sans-Serif" panose="020B0604020202020204" pitchFamily="34" charset="0"/>
            </a:pPr>
            <a:r>
              <a:rPr lang="en-US" sz="2200">
                <a:latin typeface="Avenir Next LT Pro Light"/>
                <a:cs typeface="Arial"/>
              </a:rPr>
              <a:t>Threats or sense of urgency</a:t>
            </a:r>
          </a:p>
          <a:p>
            <a:pPr>
              <a:spcBef>
                <a:spcPts val="0"/>
              </a:spcBef>
              <a:buFont typeface="Arial,Sans-Serif" panose="020B0604020202020204" pitchFamily="34" charset="0"/>
            </a:pPr>
            <a:r>
              <a:rPr lang="en-US" sz="2200">
                <a:latin typeface="Avenir Next LT Pro Light"/>
                <a:cs typeface="Arial"/>
              </a:rPr>
              <a:t>Inappropriate language or tone</a:t>
            </a:r>
          </a:p>
          <a:p>
            <a:pPr>
              <a:spcBef>
                <a:spcPts val="0"/>
              </a:spcBef>
              <a:buFont typeface="Arial,Sans-Serif" panose="020B0604020202020204" pitchFamily="34" charset="0"/>
            </a:pPr>
            <a:r>
              <a:rPr lang="en-US" sz="2200">
                <a:latin typeface="Avenir Next LT Pro Light"/>
                <a:cs typeface="Arial"/>
              </a:rPr>
              <a:t>Most impersonated brands - Google, </a:t>
            </a:r>
          </a:p>
          <a:p>
            <a:pPr>
              <a:spcBef>
                <a:spcPts val="0"/>
              </a:spcBef>
            </a:pPr>
            <a:r>
              <a:rPr lang="en-US" sz="2200">
                <a:latin typeface="Avenir Next LT Pro Light"/>
                <a:cs typeface="Arial"/>
              </a:rPr>
              <a:t>Amazon, and </a:t>
            </a:r>
            <a:r>
              <a:rPr lang="en-US" sz="2200" err="1">
                <a:latin typeface="Avenir Next LT Pro Light"/>
                <a:cs typeface="Arial"/>
              </a:rPr>
              <a:t>What’sApp</a:t>
            </a:r>
            <a:endParaRPr lang="en-US" sz="2200" err="1">
              <a:latin typeface="Avenir Next LT Pro Light"/>
            </a:endParaRPr>
          </a:p>
        </p:txBody>
      </p:sp>
      <p:pic>
        <p:nvPicPr>
          <p:cNvPr id="8" name="Picture 7" descr="A screenshot of a message&#10;&#10;Description automatically generated">
            <a:extLst>
              <a:ext uri="{FF2B5EF4-FFF2-40B4-BE49-F238E27FC236}">
                <a16:creationId xmlns:a16="http://schemas.microsoft.com/office/drawing/2014/main" id="{D779B40E-E2B5-56F5-E4D3-EAAA1B47CE78}"/>
              </a:ext>
            </a:extLst>
          </p:cNvPr>
          <p:cNvPicPr>
            <a:picLocks noChangeAspect="1"/>
          </p:cNvPicPr>
          <p:nvPr/>
        </p:nvPicPr>
        <p:blipFill>
          <a:blip r:embed="rId2"/>
          <a:stretch>
            <a:fillRect/>
          </a:stretch>
        </p:blipFill>
        <p:spPr>
          <a:xfrm>
            <a:off x="6316579" y="2218939"/>
            <a:ext cx="5384132" cy="3041754"/>
          </a:xfrm>
          <a:prstGeom prst="rect">
            <a:avLst/>
          </a:prstGeom>
        </p:spPr>
      </p:pic>
    </p:spTree>
    <p:extLst>
      <p:ext uri="{BB962C8B-B14F-4D97-AF65-F5344CB8AC3E}">
        <p14:creationId xmlns:p14="http://schemas.microsoft.com/office/powerpoint/2010/main" val="91475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B6E2-3DC1-7B1E-C4E4-3E0830E0D17E}"/>
              </a:ext>
            </a:extLst>
          </p:cNvPr>
          <p:cNvSpPr>
            <a:spLocks noGrp="1"/>
          </p:cNvSpPr>
          <p:nvPr>
            <p:ph type="title"/>
          </p:nvPr>
        </p:nvSpPr>
        <p:spPr>
          <a:xfrm>
            <a:off x="686336" y="339435"/>
            <a:ext cx="10331103" cy="805534"/>
          </a:xfrm>
        </p:spPr>
        <p:txBody>
          <a:bodyPr>
            <a:noAutofit/>
          </a:bodyPr>
          <a:lstStyle/>
          <a:p>
            <a:r>
              <a:rPr lang="en-US" sz="3600" b="0"/>
              <a:t>Is It Phishing?</a:t>
            </a:r>
            <a:endParaRPr lang="en-US"/>
          </a:p>
        </p:txBody>
      </p:sp>
      <p:sp>
        <p:nvSpPr>
          <p:cNvPr id="3" name="Content Placeholder 2">
            <a:extLst>
              <a:ext uri="{FF2B5EF4-FFF2-40B4-BE49-F238E27FC236}">
                <a16:creationId xmlns:a16="http://schemas.microsoft.com/office/drawing/2014/main" id="{60CD93FD-5846-F9CB-3EA2-B24C871B368E}"/>
              </a:ext>
            </a:extLst>
          </p:cNvPr>
          <p:cNvSpPr>
            <a:spLocks noGrp="1"/>
          </p:cNvSpPr>
          <p:nvPr>
            <p:ph sz="half" idx="1"/>
          </p:nvPr>
        </p:nvSpPr>
        <p:spPr/>
        <p:txBody>
          <a:bodyPr vert="horz" lIns="91440" tIns="45720" rIns="91440" bIns="45720" rtlCol="0" anchor="t">
            <a:normAutofit/>
          </a:bodyPr>
          <a:lstStyle/>
          <a:p>
            <a:pPr marL="0" indent="0">
              <a:buNone/>
            </a:pPr>
            <a:endParaRPr lang="en-US" sz="2400"/>
          </a:p>
          <a:p>
            <a:pPr marL="0" indent="0">
              <a:buNone/>
            </a:pPr>
            <a:endParaRPr lang="en-US" sz="2400"/>
          </a:p>
        </p:txBody>
      </p:sp>
      <p:pic>
        <p:nvPicPr>
          <p:cNvPr id="4" name="Content Placeholder 3" descr="A screenshot of a message&#10;&#10;Description automatically generated">
            <a:extLst>
              <a:ext uri="{FF2B5EF4-FFF2-40B4-BE49-F238E27FC236}">
                <a16:creationId xmlns:a16="http://schemas.microsoft.com/office/drawing/2014/main" id="{9C3589A5-27BC-BF83-C43E-C502197EFF12}"/>
              </a:ext>
            </a:extLst>
          </p:cNvPr>
          <p:cNvPicPr>
            <a:picLocks noGrp="1" noChangeAspect="1"/>
          </p:cNvPicPr>
          <p:nvPr>
            <p:ph sz="half" idx="2"/>
          </p:nvPr>
        </p:nvPicPr>
        <p:blipFill>
          <a:blip r:embed="rId2"/>
          <a:stretch>
            <a:fillRect/>
          </a:stretch>
        </p:blipFill>
        <p:spPr>
          <a:xfrm>
            <a:off x="2152912" y="1512504"/>
            <a:ext cx="7730290" cy="4276866"/>
          </a:xfrm>
        </p:spPr>
      </p:pic>
    </p:spTree>
    <p:extLst>
      <p:ext uri="{BB962C8B-B14F-4D97-AF65-F5344CB8AC3E}">
        <p14:creationId xmlns:p14="http://schemas.microsoft.com/office/powerpoint/2010/main" val="1317228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B6E2-3DC1-7B1E-C4E4-3E0830E0D17E}"/>
              </a:ext>
            </a:extLst>
          </p:cNvPr>
          <p:cNvSpPr>
            <a:spLocks noGrp="1"/>
          </p:cNvSpPr>
          <p:nvPr>
            <p:ph type="title"/>
          </p:nvPr>
        </p:nvSpPr>
        <p:spPr>
          <a:xfrm>
            <a:off x="686336" y="339435"/>
            <a:ext cx="10331103" cy="805534"/>
          </a:xfrm>
        </p:spPr>
        <p:txBody>
          <a:bodyPr>
            <a:noAutofit/>
          </a:bodyPr>
          <a:lstStyle/>
          <a:p>
            <a:r>
              <a:rPr lang="en-US" sz="3600" b="0"/>
              <a:t>Is It Phishing?</a:t>
            </a:r>
            <a:endParaRPr lang="en-US"/>
          </a:p>
        </p:txBody>
      </p:sp>
      <p:sp>
        <p:nvSpPr>
          <p:cNvPr id="3" name="Content Placeholder 2">
            <a:extLst>
              <a:ext uri="{FF2B5EF4-FFF2-40B4-BE49-F238E27FC236}">
                <a16:creationId xmlns:a16="http://schemas.microsoft.com/office/drawing/2014/main" id="{60CD93FD-5846-F9CB-3EA2-B24C871B368E}"/>
              </a:ext>
            </a:extLst>
          </p:cNvPr>
          <p:cNvSpPr>
            <a:spLocks noGrp="1"/>
          </p:cNvSpPr>
          <p:nvPr>
            <p:ph sz="half" idx="1"/>
          </p:nvPr>
        </p:nvSpPr>
        <p:spPr/>
        <p:txBody>
          <a:bodyPr vert="horz" lIns="91440" tIns="45720" rIns="91440" bIns="45720" rtlCol="0" anchor="t">
            <a:normAutofit/>
          </a:bodyPr>
          <a:lstStyle/>
          <a:p>
            <a:pPr marL="0" indent="0">
              <a:buNone/>
            </a:pPr>
            <a:endParaRPr lang="en-US" sz="2400"/>
          </a:p>
          <a:p>
            <a:pPr marL="0" indent="0">
              <a:buNone/>
            </a:pPr>
            <a:endParaRPr lang="en-US" sz="2400"/>
          </a:p>
        </p:txBody>
      </p:sp>
      <p:pic>
        <p:nvPicPr>
          <p:cNvPr id="7" name="Content Placeholder 6" descr="A screenshot of a computer&#10;&#10;Description automatically generated">
            <a:extLst>
              <a:ext uri="{FF2B5EF4-FFF2-40B4-BE49-F238E27FC236}">
                <a16:creationId xmlns:a16="http://schemas.microsoft.com/office/drawing/2014/main" id="{F9AD728C-8E6B-C85E-EB12-632801A16F24}"/>
              </a:ext>
            </a:extLst>
          </p:cNvPr>
          <p:cNvPicPr>
            <a:picLocks noGrp="1" noChangeAspect="1"/>
          </p:cNvPicPr>
          <p:nvPr>
            <p:ph sz="half" idx="2"/>
          </p:nvPr>
        </p:nvPicPr>
        <p:blipFill>
          <a:blip r:embed="rId2"/>
          <a:stretch>
            <a:fillRect/>
          </a:stretch>
        </p:blipFill>
        <p:spPr>
          <a:xfrm>
            <a:off x="318097" y="1146553"/>
            <a:ext cx="11249525" cy="3585034"/>
          </a:xfrm>
        </p:spPr>
      </p:pic>
    </p:spTree>
    <p:extLst>
      <p:ext uri="{BB962C8B-B14F-4D97-AF65-F5344CB8AC3E}">
        <p14:creationId xmlns:p14="http://schemas.microsoft.com/office/powerpoint/2010/main" val="3214525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B6E2-3DC1-7B1E-C4E4-3E0830E0D17E}"/>
              </a:ext>
            </a:extLst>
          </p:cNvPr>
          <p:cNvSpPr>
            <a:spLocks noGrp="1"/>
          </p:cNvSpPr>
          <p:nvPr>
            <p:ph type="title"/>
          </p:nvPr>
        </p:nvSpPr>
        <p:spPr>
          <a:xfrm>
            <a:off x="686336" y="339435"/>
            <a:ext cx="10331103" cy="805534"/>
          </a:xfrm>
        </p:spPr>
        <p:txBody>
          <a:bodyPr>
            <a:noAutofit/>
          </a:bodyPr>
          <a:lstStyle/>
          <a:p>
            <a:r>
              <a:rPr lang="en-US" sz="3600" b="0"/>
              <a:t>Is It Phishing?</a:t>
            </a:r>
            <a:endParaRPr lang="en-US"/>
          </a:p>
        </p:txBody>
      </p:sp>
      <p:sp>
        <p:nvSpPr>
          <p:cNvPr id="3" name="Content Placeholder 2">
            <a:extLst>
              <a:ext uri="{FF2B5EF4-FFF2-40B4-BE49-F238E27FC236}">
                <a16:creationId xmlns:a16="http://schemas.microsoft.com/office/drawing/2014/main" id="{60CD93FD-5846-F9CB-3EA2-B24C871B368E}"/>
              </a:ext>
            </a:extLst>
          </p:cNvPr>
          <p:cNvSpPr>
            <a:spLocks noGrp="1"/>
          </p:cNvSpPr>
          <p:nvPr>
            <p:ph sz="half" idx="1"/>
          </p:nvPr>
        </p:nvSpPr>
        <p:spPr/>
        <p:txBody>
          <a:bodyPr vert="horz" lIns="91440" tIns="45720" rIns="91440" bIns="45720" rtlCol="0" anchor="t">
            <a:normAutofit/>
          </a:bodyPr>
          <a:lstStyle/>
          <a:p>
            <a:pPr marL="0" indent="0">
              <a:buNone/>
            </a:pPr>
            <a:endParaRPr lang="en-US" sz="2400"/>
          </a:p>
          <a:p>
            <a:pPr marL="0" indent="0">
              <a:buNone/>
            </a:pPr>
            <a:endParaRPr lang="en-US" sz="2400"/>
          </a:p>
        </p:txBody>
      </p:sp>
      <p:pic>
        <p:nvPicPr>
          <p:cNvPr id="6" name="Content Placeholder 5" descr="A email with text on it&#10;&#10;Description automatically generated">
            <a:extLst>
              <a:ext uri="{FF2B5EF4-FFF2-40B4-BE49-F238E27FC236}">
                <a16:creationId xmlns:a16="http://schemas.microsoft.com/office/drawing/2014/main" id="{C99E5122-3395-EE4F-0BDE-2115A114B3A8}"/>
              </a:ext>
            </a:extLst>
          </p:cNvPr>
          <p:cNvPicPr>
            <a:picLocks noGrp="1" noChangeAspect="1"/>
          </p:cNvPicPr>
          <p:nvPr>
            <p:ph sz="half" idx="2"/>
          </p:nvPr>
        </p:nvPicPr>
        <p:blipFill>
          <a:blip r:embed="rId2"/>
          <a:stretch>
            <a:fillRect/>
          </a:stretch>
        </p:blipFill>
        <p:spPr>
          <a:xfrm>
            <a:off x="1080096" y="1144360"/>
            <a:ext cx="9154026" cy="4582026"/>
          </a:xfrm>
        </p:spPr>
      </p:pic>
    </p:spTree>
    <p:extLst>
      <p:ext uri="{BB962C8B-B14F-4D97-AF65-F5344CB8AC3E}">
        <p14:creationId xmlns:p14="http://schemas.microsoft.com/office/powerpoint/2010/main" val="2137794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B6E2-3DC1-7B1E-C4E4-3E0830E0D17E}"/>
              </a:ext>
            </a:extLst>
          </p:cNvPr>
          <p:cNvSpPr>
            <a:spLocks noGrp="1"/>
          </p:cNvSpPr>
          <p:nvPr>
            <p:ph type="title"/>
          </p:nvPr>
        </p:nvSpPr>
        <p:spPr>
          <a:xfrm>
            <a:off x="1077362" y="720433"/>
            <a:ext cx="9950103" cy="784517"/>
          </a:xfrm>
        </p:spPr>
        <p:txBody>
          <a:bodyPr>
            <a:noAutofit/>
          </a:bodyPr>
          <a:lstStyle/>
          <a:p>
            <a:r>
              <a:rPr lang="en-US" sz="3600" b="0"/>
              <a:t>Staying Safe Online</a:t>
            </a:r>
          </a:p>
        </p:txBody>
      </p:sp>
      <p:sp>
        <p:nvSpPr>
          <p:cNvPr id="3" name="Content Placeholder 2">
            <a:extLst>
              <a:ext uri="{FF2B5EF4-FFF2-40B4-BE49-F238E27FC236}">
                <a16:creationId xmlns:a16="http://schemas.microsoft.com/office/drawing/2014/main" id="{60CD93FD-5846-F9CB-3EA2-B24C871B368E}"/>
              </a:ext>
            </a:extLst>
          </p:cNvPr>
          <p:cNvSpPr>
            <a:spLocks noGrp="1"/>
          </p:cNvSpPr>
          <p:nvPr>
            <p:ph sz="half" idx="1"/>
          </p:nvPr>
        </p:nvSpPr>
        <p:spPr>
          <a:xfrm>
            <a:off x="1077361" y="1628775"/>
            <a:ext cx="9950103" cy="2090738"/>
          </a:xfrm>
        </p:spPr>
        <p:txBody>
          <a:bodyPr>
            <a:normAutofit/>
          </a:bodyPr>
          <a:lstStyle/>
          <a:p>
            <a:pPr marL="0" indent="0">
              <a:buNone/>
            </a:pPr>
            <a:r>
              <a:rPr lang="en-US" sz="2400"/>
              <a:t>Adopting good cybersecurity habits can significantly reduce the risk of falling victim to cyber crimes. </a:t>
            </a:r>
          </a:p>
          <a:p>
            <a:pPr marL="0" indent="0">
              <a:buNone/>
            </a:pPr>
            <a:endParaRPr lang="en-US" sz="2400"/>
          </a:p>
        </p:txBody>
      </p:sp>
      <p:sp>
        <p:nvSpPr>
          <p:cNvPr id="4" name="Content Placeholder 3">
            <a:extLst>
              <a:ext uri="{FF2B5EF4-FFF2-40B4-BE49-F238E27FC236}">
                <a16:creationId xmlns:a16="http://schemas.microsoft.com/office/drawing/2014/main" id="{EB1844C9-8822-B146-6A76-FE9DD63CBA56}"/>
              </a:ext>
            </a:extLst>
          </p:cNvPr>
          <p:cNvSpPr>
            <a:spLocks noGrp="1"/>
          </p:cNvSpPr>
          <p:nvPr>
            <p:ph sz="half" idx="2"/>
          </p:nvPr>
        </p:nvSpPr>
        <p:spPr>
          <a:xfrm>
            <a:off x="2124075" y="2895600"/>
            <a:ext cx="8162925" cy="3133724"/>
          </a:xfrm>
        </p:spPr>
        <p:txBody>
          <a:bodyPr vert="horz" lIns="91440" tIns="45720" rIns="91440" bIns="45720" rtlCol="0" anchor="t">
            <a:normAutofit/>
          </a:bodyPr>
          <a:lstStyle/>
          <a:p>
            <a:r>
              <a:rPr lang="en-US" sz="2000" b="1"/>
              <a:t>Verify the source before clicking on links or downloading files. </a:t>
            </a:r>
            <a:endParaRPr lang="en-US" sz="2000"/>
          </a:p>
          <a:p>
            <a:r>
              <a:rPr lang="en-US" sz="2000" b="1"/>
              <a:t>Use security software and keep it updated. </a:t>
            </a:r>
            <a:endParaRPr lang="en-US" sz="2000"/>
          </a:p>
          <a:p>
            <a:r>
              <a:rPr lang="en-US" sz="2000" b="1"/>
              <a:t>Regularly backup important data. </a:t>
            </a:r>
          </a:p>
          <a:p>
            <a:endParaRPr lang="en-US" sz="2000" b="1"/>
          </a:p>
        </p:txBody>
      </p:sp>
    </p:spTree>
    <p:extLst>
      <p:ext uri="{BB962C8B-B14F-4D97-AF65-F5344CB8AC3E}">
        <p14:creationId xmlns:p14="http://schemas.microsoft.com/office/powerpoint/2010/main" val="2437307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B6E2-3DC1-7B1E-C4E4-3E0830E0D17E}"/>
              </a:ext>
            </a:extLst>
          </p:cNvPr>
          <p:cNvSpPr>
            <a:spLocks noGrp="1"/>
          </p:cNvSpPr>
          <p:nvPr>
            <p:ph type="title"/>
          </p:nvPr>
        </p:nvSpPr>
        <p:spPr>
          <a:xfrm>
            <a:off x="1084726" y="1709738"/>
            <a:ext cx="9143999" cy="795337"/>
          </a:xfrm>
        </p:spPr>
        <p:txBody>
          <a:bodyPr>
            <a:noAutofit/>
          </a:bodyPr>
          <a:lstStyle/>
          <a:p>
            <a:pPr algn="ctr"/>
            <a:r>
              <a:rPr lang="en-US" sz="3600"/>
              <a:t>How BRIO Works to Protect YOU</a:t>
            </a:r>
          </a:p>
        </p:txBody>
      </p:sp>
      <p:sp>
        <p:nvSpPr>
          <p:cNvPr id="3" name="Content Placeholder 2">
            <a:extLst>
              <a:ext uri="{FF2B5EF4-FFF2-40B4-BE49-F238E27FC236}">
                <a16:creationId xmlns:a16="http://schemas.microsoft.com/office/drawing/2014/main" id="{60CD93FD-5846-F9CB-3EA2-B24C871B368E}"/>
              </a:ext>
            </a:extLst>
          </p:cNvPr>
          <p:cNvSpPr>
            <a:spLocks noGrp="1"/>
          </p:cNvSpPr>
          <p:nvPr>
            <p:ph type="body" idx="1"/>
          </p:nvPr>
        </p:nvSpPr>
        <p:spPr>
          <a:xfrm>
            <a:off x="1084726" y="2790826"/>
            <a:ext cx="10429874" cy="3381374"/>
          </a:xfrm>
        </p:spPr>
        <p:txBody>
          <a:bodyPr>
            <a:normAutofit/>
          </a:bodyPr>
          <a:lstStyle/>
          <a:p>
            <a:pPr marL="285750" indent="-285750">
              <a:buFont typeface="Arial"/>
              <a:buChar char="•"/>
            </a:pPr>
            <a:r>
              <a:rPr lang="en-US" sz="1800" dirty="0">
                <a:solidFill>
                  <a:srgbClr val="1B1B1B"/>
                </a:solidFill>
                <a:latin typeface="Calibri"/>
                <a:ea typeface="+mn-lt"/>
                <a:cs typeface="+mn-lt"/>
              </a:rPr>
              <a:t>Hiring a competent IT partner with solid expertise in Cybersecurity</a:t>
            </a:r>
            <a:endParaRPr lang="en-US" sz="1800" dirty="0">
              <a:latin typeface="Calibri"/>
              <a:ea typeface="Calibri"/>
              <a:cs typeface="Calibri"/>
            </a:endParaRPr>
          </a:p>
          <a:p>
            <a:pPr marL="285750" indent="-285750">
              <a:buFont typeface="Arial"/>
              <a:buChar char="•"/>
            </a:pPr>
            <a:r>
              <a:rPr lang="en-US" sz="1800" dirty="0">
                <a:solidFill>
                  <a:srgbClr val="1B1B1B"/>
                </a:solidFill>
                <a:latin typeface="Calibri"/>
                <a:ea typeface="+mn-lt"/>
                <a:cs typeface="+mn-lt"/>
              </a:rPr>
              <a:t>Annual required training of all Brio team members.</a:t>
            </a:r>
            <a:endParaRPr lang="en-US" sz="1800" dirty="0">
              <a:latin typeface="Calibri"/>
              <a:ea typeface="Calibri"/>
              <a:cs typeface="Calibri"/>
            </a:endParaRPr>
          </a:p>
          <a:p>
            <a:pPr marL="285750" indent="-285750">
              <a:buFont typeface="Arial"/>
              <a:buChar char="•"/>
            </a:pPr>
            <a:r>
              <a:rPr lang="en-US" sz="1800" dirty="0">
                <a:solidFill>
                  <a:srgbClr val="1B1B1B"/>
                </a:solidFill>
                <a:latin typeface="Calibri"/>
                <a:ea typeface="+mn-lt"/>
                <a:cs typeface="+mn-lt"/>
              </a:rPr>
              <a:t>Doing spoof email spams to staff to identify additional internal training needs.</a:t>
            </a:r>
            <a:endParaRPr lang="en-US" sz="1800" dirty="0">
              <a:latin typeface="Calibri"/>
              <a:ea typeface="Calibri"/>
              <a:cs typeface="Calibri"/>
            </a:endParaRPr>
          </a:p>
          <a:p>
            <a:pPr marL="285750" indent="-285750">
              <a:buFont typeface="Arial"/>
              <a:buChar char="•"/>
            </a:pPr>
            <a:r>
              <a:rPr lang="en-US" sz="1800" dirty="0">
                <a:solidFill>
                  <a:srgbClr val="1B1B1B"/>
                </a:solidFill>
                <a:latin typeface="Calibri"/>
                <a:ea typeface="+mn-lt"/>
                <a:cs typeface="+mn-lt"/>
              </a:rPr>
              <a:t>Cybersecurity audits and monthly review of Cybersecurity reporting.</a:t>
            </a:r>
            <a:endParaRPr lang="en-US" sz="1800" dirty="0">
              <a:latin typeface="Calibri"/>
              <a:ea typeface="Calibri"/>
              <a:cs typeface="Calibri"/>
            </a:endParaRPr>
          </a:p>
          <a:p>
            <a:pPr marL="285750" indent="-285750">
              <a:buFont typeface="Arial"/>
              <a:buChar char="•"/>
            </a:pPr>
            <a:r>
              <a:rPr lang="en-US" sz="1800" dirty="0">
                <a:solidFill>
                  <a:srgbClr val="1B1B1B"/>
                </a:solidFill>
                <a:latin typeface="Calibri"/>
                <a:ea typeface="+mn-lt"/>
                <a:cs typeface="+mn-lt"/>
              </a:rPr>
              <a:t>Documented Cybersecurity policies and procedures as required by regulatory agencies.</a:t>
            </a:r>
            <a:endParaRPr lang="en-US" sz="1800" dirty="0">
              <a:latin typeface="Calibri"/>
              <a:ea typeface="Calibri"/>
              <a:cs typeface="Calibri"/>
            </a:endParaRPr>
          </a:p>
          <a:p>
            <a:pPr marL="285750" indent="-285750">
              <a:buFont typeface="Arial"/>
              <a:buChar char="•"/>
            </a:pPr>
            <a:r>
              <a:rPr lang="en-US" sz="1800">
                <a:solidFill>
                  <a:srgbClr val="1B1B1B"/>
                </a:solidFill>
                <a:latin typeface="Calibri"/>
                <a:ea typeface="+mn-lt"/>
                <a:cs typeface="+mn-lt"/>
              </a:rPr>
              <a:t>Verbal verification of money movement requests for outside unknown accounts.</a:t>
            </a:r>
            <a:endParaRPr lang="en-US" sz="1800">
              <a:latin typeface="Calibri"/>
              <a:ea typeface="Calibri"/>
              <a:cs typeface="Calibri"/>
            </a:endParaRPr>
          </a:p>
        </p:txBody>
      </p:sp>
    </p:spTree>
    <p:extLst>
      <p:ext uri="{BB962C8B-B14F-4D97-AF65-F5344CB8AC3E}">
        <p14:creationId xmlns:p14="http://schemas.microsoft.com/office/powerpoint/2010/main" val="3836530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ACC3F80-A45C-7F95-74DD-EB1F9768C3A9}"/>
              </a:ext>
            </a:extLst>
          </p:cNvPr>
          <p:cNvGraphicFramePr>
            <a:graphicFrameLocks noGrp="1"/>
          </p:cNvGraphicFramePr>
          <p:nvPr>
            <p:extLst>
              <p:ext uri="{D42A27DB-BD31-4B8C-83A1-F6EECF244321}">
                <p14:modId xmlns:p14="http://schemas.microsoft.com/office/powerpoint/2010/main" val="731859366"/>
              </p:ext>
            </p:extLst>
          </p:nvPr>
        </p:nvGraphicFramePr>
        <p:xfrm>
          <a:off x="1871662" y="982980"/>
          <a:ext cx="3228975" cy="5120640"/>
        </p:xfrm>
        <a:graphic>
          <a:graphicData uri="http://schemas.openxmlformats.org/drawingml/2006/table">
            <a:tbl>
              <a:tblPr bandRow="1">
                <a:tableStyleId>{5C22544A-7EE6-4342-B048-85BDC9FD1C3A}</a:tableStyleId>
              </a:tblPr>
              <a:tblGrid>
                <a:gridCol w="400050">
                  <a:extLst>
                    <a:ext uri="{9D8B030D-6E8A-4147-A177-3AD203B41FA5}">
                      <a16:colId xmlns:a16="http://schemas.microsoft.com/office/drawing/2014/main" val="1487157375"/>
                    </a:ext>
                  </a:extLst>
                </a:gridCol>
                <a:gridCol w="2828925">
                  <a:extLst>
                    <a:ext uri="{9D8B030D-6E8A-4147-A177-3AD203B41FA5}">
                      <a16:colId xmlns:a16="http://schemas.microsoft.com/office/drawing/2014/main" val="1486681266"/>
                    </a:ext>
                  </a:extLst>
                </a:gridCol>
              </a:tblGrid>
              <a:tr h="0">
                <a:tc>
                  <a:txBody>
                    <a:bodyPr/>
                    <a:lstStyle/>
                    <a:p>
                      <a:pPr algn="ctr" fontAlgn="base"/>
                      <a:r>
                        <a:rPr lang="en-US" sz="1400" b="1">
                          <a:solidFill>
                            <a:srgbClr val="FFFFFF"/>
                          </a:solidFill>
                          <a:effectLst/>
                          <a:highlight>
                            <a:srgbClr val="70AD47"/>
                          </a:highlight>
                          <a:latin typeface="Arial" panose="020B0604020202020204" pitchFamily="34" charset="0"/>
                        </a:rPr>
                        <a:t>1</a:t>
                      </a:r>
                      <a:endParaRPr lang="en-US" b="1">
                        <a:solidFill>
                          <a:srgbClr val="FFFFFF"/>
                        </a:solidFill>
                        <a:effectLst/>
                        <a:highlight>
                          <a:srgbClr val="70AD47"/>
                        </a:highlight>
                      </a:endParaRPr>
                    </a:p>
                  </a:txBody>
                  <a:tcPr anchor="ctr">
                    <a:lnL w="12700" cap="flat" cmpd="sng" algn="ctr">
                      <a:solidFill>
                        <a:srgbClr val="FFFFFF"/>
                      </a:solidFill>
                      <a:prstDash val="solid"/>
                      <a:round/>
                      <a:headEnd type="none" w="med" len="med"/>
                      <a:tailEnd type="none" w="med" len="med"/>
                    </a:lnL>
                    <a:lnR w="9525" cap="flat" cmpd="sng" algn="ctr">
                      <a:solidFill>
                        <a:srgbClr val="70AD47"/>
                      </a:solidFill>
                      <a:prstDash val="solid"/>
                      <a:round/>
                      <a:headEnd type="none" w="med" len="med"/>
                      <a:tailEnd type="none" w="med" len="med"/>
                    </a:lnR>
                    <a:lnT w="12700" cap="flat" cmpd="sng" algn="ctr">
                      <a:solidFill>
                        <a:srgbClr val="FFFFFF"/>
                      </a:solidFill>
                      <a:prstDash val="solid"/>
                      <a:round/>
                      <a:headEnd type="none" w="med" len="med"/>
                      <a:tailEnd type="none" w="med" len="med"/>
                    </a:lnT>
                    <a:lnB w="23184" cap="flat" cmpd="sng" algn="ctr">
                      <a:solidFill>
                        <a:srgbClr val="FFFFFF"/>
                      </a:solidFill>
                      <a:prstDash val="solid"/>
                      <a:round/>
                      <a:headEnd type="none" w="med" len="med"/>
                      <a:tailEnd type="none" w="med" len="med"/>
                    </a:lnB>
                    <a:solidFill>
                      <a:srgbClr val="70AD47"/>
                    </a:solidFill>
                  </a:tcPr>
                </a:tc>
                <a:tc>
                  <a:txBody>
                    <a:bodyPr/>
                    <a:lstStyle/>
                    <a:p>
                      <a:pPr fontAlgn="base"/>
                      <a:r>
                        <a:rPr lang="en-US" sz="1200" b="0">
                          <a:solidFill>
                            <a:srgbClr val="000000"/>
                          </a:solidFill>
                          <a:effectLst/>
                          <a:latin typeface="Arial" panose="020B0604020202020204" pitchFamily="34" charset="0"/>
                        </a:rPr>
                        <a:t>Consider signing up for the free Informed </a:t>
                      </a:r>
                      <a:r>
                        <a:rPr lang="en-US" sz="1200" b="1">
                          <a:solidFill>
                            <a:srgbClr val="000000"/>
                          </a:solidFill>
                          <a:effectLst/>
                          <a:latin typeface="Arial" panose="020B0604020202020204" pitchFamily="34" charset="0"/>
                        </a:rPr>
                        <a:t>Delivery service</a:t>
                      </a:r>
                      <a:r>
                        <a:rPr lang="en-US" sz="1200" b="0">
                          <a:solidFill>
                            <a:srgbClr val="000000"/>
                          </a:solidFill>
                          <a:effectLst/>
                          <a:latin typeface="Arial" panose="020B0604020202020204" pitchFamily="34" charset="0"/>
                        </a:rPr>
                        <a:t>, which the post office uses to send you electronic previews of upcoming mail.</a:t>
                      </a:r>
                      <a:endParaRPr lang="en-US" b="1">
                        <a:solidFill>
                          <a:srgbClr val="FFFFFF"/>
                        </a:solidFill>
                        <a:effectLst/>
                      </a:endParaRPr>
                    </a:p>
                  </a:txBody>
                  <a:tcPr marT="182880" marB="182880">
                    <a:lnL w="9525" cap="flat" cmpd="sng" algn="ctr">
                      <a:solidFill>
                        <a:srgbClr val="70AD47"/>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70AD47"/>
                      </a:solidFill>
                      <a:prstDash val="solid"/>
                      <a:round/>
                      <a:headEnd type="none" w="med" len="med"/>
                      <a:tailEnd type="none" w="med" len="med"/>
                    </a:lnB>
                    <a:noFill/>
                  </a:tcPr>
                </a:tc>
                <a:extLst>
                  <a:ext uri="{0D108BD9-81ED-4DB2-BD59-A6C34878D82A}">
                    <a16:rowId xmlns:a16="http://schemas.microsoft.com/office/drawing/2014/main" val="3532527932"/>
                  </a:ext>
                </a:extLst>
              </a:tr>
              <a:tr h="0">
                <a:tc>
                  <a:txBody>
                    <a:bodyPr/>
                    <a:lstStyle/>
                    <a:p>
                      <a:pPr algn="ctr" fontAlgn="base"/>
                      <a:r>
                        <a:rPr lang="en-US" sz="1400" b="1">
                          <a:solidFill>
                            <a:srgbClr val="FFFFFF"/>
                          </a:solidFill>
                          <a:effectLst/>
                          <a:highlight>
                            <a:srgbClr val="70AD47"/>
                          </a:highlight>
                          <a:latin typeface="Arial" panose="020B0604020202020204" pitchFamily="34" charset="0"/>
                        </a:rPr>
                        <a:t>2</a:t>
                      </a:r>
                      <a:endParaRPr lang="en-US">
                        <a:effectLst/>
                        <a:highlight>
                          <a:srgbClr val="70AD47"/>
                        </a:highlight>
                      </a:endParaRPr>
                    </a:p>
                  </a:txBody>
                  <a:tcPr anchor="ctr">
                    <a:lnL w="12700" cap="flat" cmpd="sng" algn="ctr">
                      <a:solidFill>
                        <a:srgbClr val="FFFFFF"/>
                      </a:solidFill>
                      <a:prstDash val="solid"/>
                      <a:round/>
                      <a:headEnd type="none" w="med" len="med"/>
                      <a:tailEnd type="none" w="med" len="med"/>
                    </a:lnL>
                    <a:lnR w="9525" cap="flat" cmpd="sng" algn="ctr">
                      <a:solidFill>
                        <a:srgbClr val="70AD47"/>
                      </a:solidFill>
                      <a:prstDash val="solid"/>
                      <a:round/>
                      <a:headEnd type="none" w="med" len="med"/>
                      <a:tailEnd type="none" w="med" len="med"/>
                    </a:lnR>
                    <a:lnT w="23184" cap="flat" cmpd="sng" algn="ctr">
                      <a:solidFill>
                        <a:srgbClr val="FFFFFF"/>
                      </a:solidFill>
                      <a:prstDash val="solid"/>
                      <a:round/>
                      <a:headEnd type="none" w="med" len="med"/>
                      <a:tailEnd type="none" w="med" len="med"/>
                    </a:lnT>
                    <a:lnB w="23184" cap="flat" cmpd="sng" algn="ctr">
                      <a:solidFill>
                        <a:srgbClr val="FFFFFF"/>
                      </a:solidFill>
                      <a:prstDash val="solid"/>
                      <a:round/>
                      <a:headEnd type="none" w="med" len="med"/>
                      <a:tailEnd type="none" w="med" len="med"/>
                    </a:lnB>
                    <a:solidFill>
                      <a:srgbClr val="70AD47"/>
                    </a:solidFill>
                  </a:tcPr>
                </a:tc>
                <a:tc>
                  <a:txBody>
                    <a:bodyPr/>
                    <a:lstStyle/>
                    <a:p>
                      <a:pPr fontAlgn="base"/>
                      <a:r>
                        <a:rPr lang="en-US" sz="1200">
                          <a:effectLst/>
                          <a:latin typeface="Arial" panose="020B0604020202020204" pitchFamily="34" charset="0"/>
                        </a:rPr>
                        <a:t>Whenever possible, use an </a:t>
                      </a:r>
                      <a:r>
                        <a:rPr lang="en-US" sz="1200" b="1">
                          <a:effectLst/>
                          <a:latin typeface="Arial" panose="020B0604020202020204" pitchFamily="34" charset="0"/>
                        </a:rPr>
                        <a:t>electronic payment method </a:t>
                      </a:r>
                      <a:r>
                        <a:rPr lang="en-US" sz="1200">
                          <a:effectLst/>
                          <a:latin typeface="Arial" panose="020B0604020202020204" pitchFamily="34" charset="0"/>
                        </a:rPr>
                        <a:t>instead of a paper check (e.g. ACH (Schwab MoneyLink</a:t>
                      </a:r>
                      <a:r>
                        <a:rPr lang="en-US" sz="800" baseline="30000">
                          <a:effectLst/>
                          <a:latin typeface="Arial" panose="020B0604020202020204" pitchFamily="34" charset="0"/>
                        </a:rPr>
                        <a:t>®</a:t>
                      </a:r>
                      <a:r>
                        <a:rPr lang="en-US" sz="1200">
                          <a:effectLst/>
                          <a:latin typeface="Arial" panose="020B0604020202020204" pitchFamily="34" charset="0"/>
                        </a:rPr>
                        <a:t>), bill pay, or if needed, a wire).</a:t>
                      </a:r>
                      <a:endParaRPr lang="en-US">
                        <a:effectLst/>
                      </a:endParaRPr>
                    </a:p>
                  </a:txBody>
                  <a:tcPr marT="182880" marB="182880">
                    <a:lnL w="9525" cap="flat" cmpd="sng" algn="ctr">
                      <a:solidFill>
                        <a:srgbClr val="70AD47"/>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noFill/>
                  </a:tcPr>
                </a:tc>
                <a:extLst>
                  <a:ext uri="{0D108BD9-81ED-4DB2-BD59-A6C34878D82A}">
                    <a16:rowId xmlns:a16="http://schemas.microsoft.com/office/drawing/2014/main" val="522562804"/>
                  </a:ext>
                </a:extLst>
              </a:tr>
              <a:tr h="0">
                <a:tc>
                  <a:txBody>
                    <a:bodyPr/>
                    <a:lstStyle/>
                    <a:p>
                      <a:pPr algn="ctr" fontAlgn="base"/>
                      <a:r>
                        <a:rPr lang="en-US" sz="1400" b="1">
                          <a:solidFill>
                            <a:srgbClr val="FFFFFF"/>
                          </a:solidFill>
                          <a:effectLst/>
                          <a:highlight>
                            <a:srgbClr val="70AD47"/>
                          </a:highlight>
                          <a:latin typeface="Arial" panose="020B0604020202020204" pitchFamily="34" charset="0"/>
                        </a:rPr>
                        <a:t>3</a:t>
                      </a:r>
                      <a:endParaRPr lang="en-US">
                        <a:effectLst/>
                        <a:highlight>
                          <a:srgbClr val="70AD47"/>
                        </a:highlight>
                      </a:endParaRPr>
                    </a:p>
                  </a:txBody>
                  <a:tcPr anchor="ctr">
                    <a:lnL w="12700" cap="flat" cmpd="sng" algn="ctr">
                      <a:solidFill>
                        <a:srgbClr val="FFFFFF"/>
                      </a:solidFill>
                      <a:prstDash val="solid"/>
                      <a:round/>
                      <a:headEnd type="none" w="med" len="med"/>
                      <a:tailEnd type="none" w="med" len="med"/>
                    </a:lnL>
                    <a:lnR w="9525" cap="flat" cmpd="sng" algn="ctr">
                      <a:solidFill>
                        <a:srgbClr val="70AD47"/>
                      </a:solidFill>
                      <a:prstDash val="solid"/>
                      <a:round/>
                      <a:headEnd type="none" w="med" len="med"/>
                      <a:tailEnd type="none" w="med" len="med"/>
                    </a:lnR>
                    <a:lnT w="23184" cap="flat" cmpd="sng" algn="ctr">
                      <a:solidFill>
                        <a:srgbClr val="FFFFFF"/>
                      </a:solidFill>
                      <a:prstDash val="solid"/>
                      <a:round/>
                      <a:headEnd type="none" w="med" len="med"/>
                      <a:tailEnd type="none" w="med" len="med"/>
                    </a:lnT>
                    <a:lnB w="23184" cap="flat" cmpd="sng" algn="ctr">
                      <a:solidFill>
                        <a:srgbClr val="FFFFFF"/>
                      </a:solidFill>
                      <a:prstDash val="solid"/>
                      <a:round/>
                      <a:headEnd type="none" w="med" len="med"/>
                      <a:tailEnd type="none" w="med" len="med"/>
                    </a:lnB>
                    <a:solidFill>
                      <a:srgbClr val="70AD47"/>
                    </a:solidFill>
                  </a:tcPr>
                </a:tc>
                <a:tc>
                  <a:txBody>
                    <a:bodyPr/>
                    <a:lstStyle/>
                    <a:p>
                      <a:pPr fontAlgn="base"/>
                      <a:r>
                        <a:rPr lang="en-US" sz="1200">
                          <a:effectLst/>
                          <a:latin typeface="Arial" panose="020B0604020202020204" pitchFamily="34" charset="0"/>
                        </a:rPr>
                        <a:t>If you’re expecting a check for a large dollar amount, request a </a:t>
                      </a:r>
                      <a:r>
                        <a:rPr lang="en-US" sz="1200" b="1">
                          <a:effectLst/>
                          <a:latin typeface="Arial" panose="020B0604020202020204" pitchFamily="34" charset="0"/>
                        </a:rPr>
                        <a:t>direct deposit </a:t>
                      </a:r>
                      <a:r>
                        <a:rPr lang="en-US" sz="1200">
                          <a:effectLst/>
                          <a:latin typeface="Arial" panose="020B0604020202020204" pitchFamily="34" charset="0"/>
                        </a:rPr>
                        <a:t>into your checking account instead of a physical check in the mail.</a:t>
                      </a:r>
                      <a:endParaRPr lang="en-US">
                        <a:effectLst/>
                      </a:endParaRPr>
                    </a:p>
                  </a:txBody>
                  <a:tcPr marT="182880" marB="182880">
                    <a:lnL w="9525" cap="flat" cmpd="sng" algn="ctr">
                      <a:solidFill>
                        <a:srgbClr val="70AD47"/>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noFill/>
                  </a:tcPr>
                </a:tc>
                <a:extLst>
                  <a:ext uri="{0D108BD9-81ED-4DB2-BD59-A6C34878D82A}">
                    <a16:rowId xmlns:a16="http://schemas.microsoft.com/office/drawing/2014/main" val="1510508563"/>
                  </a:ext>
                </a:extLst>
              </a:tr>
              <a:tr h="0">
                <a:tc>
                  <a:txBody>
                    <a:bodyPr/>
                    <a:lstStyle/>
                    <a:p>
                      <a:pPr algn="ctr" fontAlgn="base"/>
                      <a:r>
                        <a:rPr lang="en-US" sz="1400" b="1">
                          <a:solidFill>
                            <a:srgbClr val="FFFFFF"/>
                          </a:solidFill>
                          <a:effectLst/>
                          <a:highlight>
                            <a:srgbClr val="70AD47"/>
                          </a:highlight>
                          <a:latin typeface="Arial" panose="020B0604020202020204" pitchFamily="34" charset="0"/>
                        </a:rPr>
                        <a:t>4</a:t>
                      </a:r>
                      <a:endParaRPr lang="en-US">
                        <a:effectLst/>
                        <a:highlight>
                          <a:srgbClr val="70AD47"/>
                        </a:highlight>
                      </a:endParaRPr>
                    </a:p>
                  </a:txBody>
                  <a:tcPr anchor="ctr">
                    <a:lnL w="12700" cap="flat" cmpd="sng" algn="ctr">
                      <a:solidFill>
                        <a:srgbClr val="FFFFFF"/>
                      </a:solidFill>
                      <a:prstDash val="solid"/>
                      <a:round/>
                      <a:headEnd type="none" w="med" len="med"/>
                      <a:tailEnd type="none" w="med" len="med"/>
                    </a:lnL>
                    <a:lnR w="9525" cap="flat" cmpd="sng" algn="ctr">
                      <a:solidFill>
                        <a:srgbClr val="70AD47"/>
                      </a:solidFill>
                      <a:prstDash val="solid"/>
                      <a:round/>
                      <a:headEnd type="none" w="med" len="med"/>
                      <a:tailEnd type="none" w="med" len="med"/>
                    </a:lnR>
                    <a:lnT w="23184"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fontAlgn="base"/>
                      <a:r>
                        <a:rPr lang="en-US" sz="1200">
                          <a:effectLst/>
                          <a:latin typeface="Arial" panose="020B0604020202020204" pitchFamily="34" charset="0"/>
                        </a:rPr>
                        <a:t>Remember that </a:t>
                      </a:r>
                      <a:r>
                        <a:rPr lang="en-US" sz="1200" b="1">
                          <a:effectLst/>
                          <a:latin typeface="Arial" panose="020B0604020202020204" pitchFamily="34" charset="0"/>
                        </a:rPr>
                        <a:t>bringing your mail to the post office </a:t>
                      </a:r>
                      <a:r>
                        <a:rPr lang="en-US" sz="1200">
                          <a:effectLst/>
                          <a:latin typeface="Arial" panose="020B0604020202020204" pitchFamily="34" charset="0"/>
                        </a:rPr>
                        <a:t>is more secure than dropping it in a collection box. If you must use a box, drop it in prior to the final scheduled pickup—criminals tend to target mail that sits in collection boxes overnight.</a:t>
                      </a:r>
                      <a:endParaRPr lang="en-US">
                        <a:effectLst/>
                      </a:endParaRPr>
                    </a:p>
                  </a:txBody>
                  <a:tcPr marT="182880" marB="182880">
                    <a:lnL w="9525" cap="flat" cmpd="sng" algn="ctr">
                      <a:solidFill>
                        <a:srgbClr val="70AD47"/>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70AD47"/>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703003771"/>
                  </a:ext>
                </a:extLst>
              </a:tr>
            </a:tbl>
          </a:graphicData>
        </a:graphic>
      </p:graphicFrame>
      <p:graphicFrame>
        <p:nvGraphicFramePr>
          <p:cNvPr id="11" name="Table 10">
            <a:extLst>
              <a:ext uri="{FF2B5EF4-FFF2-40B4-BE49-F238E27FC236}">
                <a16:creationId xmlns:a16="http://schemas.microsoft.com/office/drawing/2014/main" id="{7F9758E5-B019-2480-A292-71921ACD9D2A}"/>
              </a:ext>
            </a:extLst>
          </p:cNvPr>
          <p:cNvGraphicFramePr>
            <a:graphicFrameLocks noGrp="1"/>
          </p:cNvGraphicFramePr>
          <p:nvPr>
            <p:extLst>
              <p:ext uri="{D42A27DB-BD31-4B8C-83A1-F6EECF244321}">
                <p14:modId xmlns:p14="http://schemas.microsoft.com/office/powerpoint/2010/main" val="132772714"/>
              </p:ext>
            </p:extLst>
          </p:nvPr>
        </p:nvGraphicFramePr>
        <p:xfrm>
          <a:off x="5943600" y="981075"/>
          <a:ext cx="3048000" cy="5514975"/>
        </p:xfrm>
        <a:graphic>
          <a:graphicData uri="http://schemas.openxmlformats.org/drawingml/2006/table">
            <a:tbl>
              <a:tblPr bandRow="1">
                <a:tableStyleId>{5C22544A-7EE6-4342-B048-85BDC9FD1C3A}</a:tableStyleId>
              </a:tblPr>
              <a:tblGrid>
                <a:gridCol w="400050">
                  <a:extLst>
                    <a:ext uri="{9D8B030D-6E8A-4147-A177-3AD203B41FA5}">
                      <a16:colId xmlns:a16="http://schemas.microsoft.com/office/drawing/2014/main" val="500598917"/>
                    </a:ext>
                  </a:extLst>
                </a:gridCol>
                <a:gridCol w="2647950">
                  <a:extLst>
                    <a:ext uri="{9D8B030D-6E8A-4147-A177-3AD203B41FA5}">
                      <a16:colId xmlns:a16="http://schemas.microsoft.com/office/drawing/2014/main" val="323152145"/>
                    </a:ext>
                  </a:extLst>
                </a:gridCol>
              </a:tblGrid>
              <a:tr h="942975">
                <a:tc>
                  <a:txBody>
                    <a:bodyPr/>
                    <a:lstStyle/>
                    <a:p>
                      <a:pPr algn="ctr" fontAlgn="base"/>
                      <a:r>
                        <a:rPr lang="en-US" sz="1400" b="1">
                          <a:solidFill>
                            <a:srgbClr val="FFFFFF"/>
                          </a:solidFill>
                          <a:effectLst/>
                          <a:highlight>
                            <a:srgbClr val="70AD47"/>
                          </a:highlight>
                          <a:latin typeface="Arial" panose="020B0604020202020204" pitchFamily="34" charset="0"/>
                        </a:rPr>
                        <a:t>5</a:t>
                      </a:r>
                      <a:endParaRPr lang="en-US" b="1">
                        <a:solidFill>
                          <a:srgbClr val="FFFFFF"/>
                        </a:solidFill>
                        <a:effectLst/>
                        <a:highlight>
                          <a:srgbClr val="70AD47"/>
                        </a:highlight>
                      </a:endParaRPr>
                    </a:p>
                  </a:txBody>
                  <a:tcPr anchor="ctr">
                    <a:lnL w="12700" cap="flat" cmpd="sng" algn="ctr">
                      <a:solidFill>
                        <a:srgbClr val="FFFFFF"/>
                      </a:solidFill>
                      <a:prstDash val="solid"/>
                      <a:round/>
                      <a:headEnd type="none" w="med" len="med"/>
                      <a:tailEnd type="none" w="med" len="med"/>
                    </a:lnL>
                    <a:lnR w="9525" cap="flat" cmpd="sng" algn="ctr">
                      <a:solidFill>
                        <a:srgbClr val="70AD47"/>
                      </a:solidFill>
                      <a:prstDash val="solid"/>
                      <a:round/>
                      <a:headEnd type="none" w="med" len="med"/>
                      <a:tailEnd type="none" w="med" len="med"/>
                    </a:lnR>
                    <a:lnT w="12700" cap="flat" cmpd="sng" algn="ctr">
                      <a:solidFill>
                        <a:srgbClr val="FFFFFF"/>
                      </a:solidFill>
                      <a:prstDash val="solid"/>
                      <a:round/>
                      <a:headEnd type="none" w="med" len="med"/>
                      <a:tailEnd type="none" w="med" len="med"/>
                    </a:lnT>
                    <a:lnB w="23184" cap="flat" cmpd="sng" algn="ctr">
                      <a:solidFill>
                        <a:srgbClr val="FFFFFF"/>
                      </a:solidFill>
                      <a:prstDash val="solid"/>
                      <a:round/>
                      <a:headEnd type="none" w="med" len="med"/>
                      <a:tailEnd type="none" w="med" len="med"/>
                    </a:lnB>
                    <a:solidFill>
                      <a:srgbClr val="70AD47"/>
                    </a:solidFill>
                  </a:tcPr>
                </a:tc>
                <a:tc>
                  <a:txBody>
                    <a:bodyPr/>
                    <a:lstStyle/>
                    <a:p>
                      <a:pPr fontAlgn="base"/>
                      <a:r>
                        <a:rPr lang="en-US" sz="1200" b="1">
                          <a:solidFill>
                            <a:srgbClr val="000000"/>
                          </a:solidFill>
                          <a:effectLst/>
                          <a:latin typeface="Arial" panose="020B0604020202020204" pitchFamily="34" charset="0"/>
                        </a:rPr>
                        <a:t>Monitor your accounts online </a:t>
                      </a:r>
                      <a:r>
                        <a:rPr lang="en-US" sz="1200" b="0">
                          <a:solidFill>
                            <a:srgbClr val="000000"/>
                          </a:solidFill>
                          <a:effectLst/>
                          <a:latin typeface="Arial" panose="020B0604020202020204" pitchFamily="34" charset="0"/>
                        </a:rPr>
                        <a:t>and review all check images to ensure they were deposited.</a:t>
                      </a:r>
                      <a:endParaRPr lang="en-US" b="1">
                        <a:solidFill>
                          <a:srgbClr val="FFFFFF"/>
                        </a:solidFill>
                        <a:effectLst/>
                      </a:endParaRPr>
                    </a:p>
                  </a:txBody>
                  <a:tcPr marT="182880" marB="182880">
                    <a:lnL w="9525" cap="flat" cmpd="sng" algn="ctr">
                      <a:solidFill>
                        <a:srgbClr val="70AD47"/>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70AD47"/>
                      </a:solidFill>
                      <a:prstDash val="solid"/>
                      <a:round/>
                      <a:headEnd type="none" w="med" len="med"/>
                      <a:tailEnd type="none" w="med" len="med"/>
                    </a:lnB>
                    <a:noFill/>
                  </a:tcPr>
                </a:tc>
                <a:extLst>
                  <a:ext uri="{0D108BD9-81ED-4DB2-BD59-A6C34878D82A}">
                    <a16:rowId xmlns:a16="http://schemas.microsoft.com/office/drawing/2014/main" val="2924048879"/>
                  </a:ext>
                </a:extLst>
              </a:tr>
              <a:tr h="0">
                <a:tc>
                  <a:txBody>
                    <a:bodyPr/>
                    <a:lstStyle/>
                    <a:p>
                      <a:pPr algn="ctr" fontAlgn="base"/>
                      <a:r>
                        <a:rPr lang="en-US" sz="1400" b="1">
                          <a:solidFill>
                            <a:srgbClr val="FFFFFF"/>
                          </a:solidFill>
                          <a:effectLst/>
                          <a:highlight>
                            <a:srgbClr val="70AD47"/>
                          </a:highlight>
                          <a:latin typeface="Arial" panose="020B0604020202020204" pitchFamily="34" charset="0"/>
                        </a:rPr>
                        <a:t>6</a:t>
                      </a:r>
                      <a:endParaRPr lang="en-US">
                        <a:effectLst/>
                        <a:highlight>
                          <a:srgbClr val="70AD47"/>
                        </a:highlight>
                      </a:endParaRPr>
                    </a:p>
                  </a:txBody>
                  <a:tcPr anchor="ctr">
                    <a:lnL w="12700" cap="flat" cmpd="sng" algn="ctr">
                      <a:solidFill>
                        <a:srgbClr val="FFFFFF"/>
                      </a:solidFill>
                      <a:prstDash val="solid"/>
                      <a:round/>
                      <a:headEnd type="none" w="med" len="med"/>
                      <a:tailEnd type="none" w="med" len="med"/>
                    </a:lnL>
                    <a:lnR w="9525" cap="flat" cmpd="sng" algn="ctr">
                      <a:solidFill>
                        <a:srgbClr val="70AD47"/>
                      </a:solidFill>
                      <a:prstDash val="solid"/>
                      <a:round/>
                      <a:headEnd type="none" w="med" len="med"/>
                      <a:tailEnd type="none" w="med" len="med"/>
                    </a:lnR>
                    <a:lnT w="23184" cap="flat" cmpd="sng" algn="ctr">
                      <a:solidFill>
                        <a:srgbClr val="FFFFFF"/>
                      </a:solidFill>
                      <a:prstDash val="solid"/>
                      <a:round/>
                      <a:headEnd type="none" w="med" len="med"/>
                      <a:tailEnd type="none" w="med" len="med"/>
                    </a:lnT>
                    <a:lnB w="23184" cap="flat" cmpd="sng" algn="ctr">
                      <a:solidFill>
                        <a:srgbClr val="FFFFFF"/>
                      </a:solidFill>
                      <a:prstDash val="solid"/>
                      <a:round/>
                      <a:headEnd type="none" w="med" len="med"/>
                      <a:tailEnd type="none" w="med" len="med"/>
                    </a:lnB>
                    <a:solidFill>
                      <a:srgbClr val="70AD47"/>
                    </a:solidFill>
                  </a:tcPr>
                </a:tc>
                <a:tc>
                  <a:txBody>
                    <a:bodyPr/>
                    <a:lstStyle/>
                    <a:p>
                      <a:pPr fontAlgn="base"/>
                      <a:r>
                        <a:rPr lang="en-US" sz="1200" b="1">
                          <a:effectLst/>
                          <a:latin typeface="Arial" panose="020B0604020202020204" pitchFamily="34" charset="0"/>
                        </a:rPr>
                        <a:t>Use pens with indelible black ink </a:t>
                      </a:r>
                      <a:r>
                        <a:rPr lang="en-US" sz="1200">
                          <a:effectLst/>
                          <a:latin typeface="Arial" panose="020B0604020202020204" pitchFamily="34" charset="0"/>
                        </a:rPr>
                        <a:t>so it is more difficult for fraudsters to remove and replace your writing and change the dollar amount on checks.</a:t>
                      </a:r>
                      <a:endParaRPr lang="en-US">
                        <a:effectLst/>
                      </a:endParaRPr>
                    </a:p>
                  </a:txBody>
                  <a:tcPr marT="182880" marB="182880">
                    <a:lnL w="9525" cap="flat" cmpd="sng" algn="ctr">
                      <a:solidFill>
                        <a:srgbClr val="70AD47"/>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noFill/>
                  </a:tcPr>
                </a:tc>
                <a:extLst>
                  <a:ext uri="{0D108BD9-81ED-4DB2-BD59-A6C34878D82A}">
                    <a16:rowId xmlns:a16="http://schemas.microsoft.com/office/drawing/2014/main" val="2326086544"/>
                  </a:ext>
                </a:extLst>
              </a:tr>
              <a:tr h="0">
                <a:tc>
                  <a:txBody>
                    <a:bodyPr/>
                    <a:lstStyle/>
                    <a:p>
                      <a:pPr algn="ctr" fontAlgn="base"/>
                      <a:r>
                        <a:rPr lang="en-US" sz="1400" b="1">
                          <a:solidFill>
                            <a:srgbClr val="FFFFFF"/>
                          </a:solidFill>
                          <a:effectLst/>
                          <a:highlight>
                            <a:srgbClr val="70AD47"/>
                          </a:highlight>
                          <a:latin typeface="Arial" panose="020B0604020202020204" pitchFamily="34" charset="0"/>
                        </a:rPr>
                        <a:t>7</a:t>
                      </a:r>
                      <a:endParaRPr lang="en-US">
                        <a:effectLst/>
                        <a:highlight>
                          <a:srgbClr val="70AD47"/>
                        </a:highlight>
                      </a:endParaRPr>
                    </a:p>
                  </a:txBody>
                  <a:tcPr anchor="ctr">
                    <a:lnL w="12700" cap="flat" cmpd="sng" algn="ctr">
                      <a:solidFill>
                        <a:srgbClr val="FFFFFF"/>
                      </a:solidFill>
                      <a:prstDash val="solid"/>
                      <a:round/>
                      <a:headEnd type="none" w="med" len="med"/>
                      <a:tailEnd type="none" w="med" len="med"/>
                    </a:lnL>
                    <a:lnR w="9525" cap="flat" cmpd="sng" algn="ctr">
                      <a:solidFill>
                        <a:srgbClr val="70AD47"/>
                      </a:solidFill>
                      <a:prstDash val="solid"/>
                      <a:round/>
                      <a:headEnd type="none" w="med" len="med"/>
                      <a:tailEnd type="none" w="med" len="med"/>
                    </a:lnR>
                    <a:lnT w="23184" cap="flat" cmpd="sng" algn="ctr">
                      <a:solidFill>
                        <a:srgbClr val="FFFFFF"/>
                      </a:solidFill>
                      <a:prstDash val="solid"/>
                      <a:round/>
                      <a:headEnd type="none" w="med" len="med"/>
                      <a:tailEnd type="none" w="med" len="med"/>
                    </a:lnT>
                    <a:lnB w="23184" cap="flat" cmpd="sng" algn="ctr">
                      <a:solidFill>
                        <a:srgbClr val="FFFFFF"/>
                      </a:solidFill>
                      <a:prstDash val="solid"/>
                      <a:round/>
                      <a:headEnd type="none" w="med" len="med"/>
                      <a:tailEnd type="none" w="med" len="med"/>
                    </a:lnB>
                    <a:solidFill>
                      <a:srgbClr val="70AD47"/>
                    </a:solidFill>
                  </a:tcPr>
                </a:tc>
                <a:tc>
                  <a:txBody>
                    <a:bodyPr/>
                    <a:lstStyle/>
                    <a:p>
                      <a:pPr fontAlgn="base"/>
                      <a:r>
                        <a:rPr lang="en-US" sz="1200" b="1">
                          <a:effectLst/>
                          <a:latin typeface="Arial" panose="020B0604020202020204" pitchFamily="34" charset="0"/>
                        </a:rPr>
                        <a:t>Follow up </a:t>
                      </a:r>
                      <a:r>
                        <a:rPr lang="en-US" sz="1200">
                          <a:effectLst/>
                          <a:latin typeface="Arial" panose="020B0604020202020204" pitchFamily="34" charset="0"/>
                        </a:rPr>
                        <a:t>with charities and other businesses to make sure they received your check.</a:t>
                      </a:r>
                      <a:endParaRPr lang="en-US">
                        <a:effectLst/>
                      </a:endParaRPr>
                    </a:p>
                  </a:txBody>
                  <a:tcPr marT="182880" marB="182880">
                    <a:lnL w="9525" cap="flat" cmpd="sng" algn="ctr">
                      <a:solidFill>
                        <a:srgbClr val="70AD47"/>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noFill/>
                  </a:tcPr>
                </a:tc>
                <a:extLst>
                  <a:ext uri="{0D108BD9-81ED-4DB2-BD59-A6C34878D82A}">
                    <a16:rowId xmlns:a16="http://schemas.microsoft.com/office/drawing/2014/main" val="3358212"/>
                  </a:ext>
                </a:extLst>
              </a:tr>
              <a:tr h="0">
                <a:tc>
                  <a:txBody>
                    <a:bodyPr/>
                    <a:lstStyle/>
                    <a:p>
                      <a:pPr algn="ctr" fontAlgn="base"/>
                      <a:r>
                        <a:rPr lang="en-US" sz="1400" b="1">
                          <a:solidFill>
                            <a:srgbClr val="FFFFFF"/>
                          </a:solidFill>
                          <a:effectLst/>
                          <a:highlight>
                            <a:srgbClr val="70AD47"/>
                          </a:highlight>
                          <a:latin typeface="Arial" panose="020B0604020202020204" pitchFamily="34" charset="0"/>
                        </a:rPr>
                        <a:t>8</a:t>
                      </a:r>
                      <a:endParaRPr lang="en-US">
                        <a:effectLst/>
                        <a:highlight>
                          <a:srgbClr val="70AD47"/>
                        </a:highlight>
                      </a:endParaRPr>
                    </a:p>
                  </a:txBody>
                  <a:tcPr anchor="ctr">
                    <a:lnL w="12700" cap="flat" cmpd="sng" algn="ctr">
                      <a:solidFill>
                        <a:srgbClr val="FFFFFF"/>
                      </a:solidFill>
                      <a:prstDash val="solid"/>
                      <a:round/>
                      <a:headEnd type="none" w="med" len="med"/>
                      <a:tailEnd type="none" w="med" len="med"/>
                    </a:lnL>
                    <a:lnR w="9525" cap="flat" cmpd="sng" algn="ctr">
                      <a:solidFill>
                        <a:srgbClr val="70AD47"/>
                      </a:solidFill>
                      <a:prstDash val="solid"/>
                      <a:round/>
                      <a:headEnd type="none" w="med" len="med"/>
                      <a:tailEnd type="none" w="med" len="med"/>
                    </a:lnR>
                    <a:lnT w="23184" cap="flat" cmpd="sng" algn="ctr">
                      <a:solidFill>
                        <a:srgbClr val="FFFFFF"/>
                      </a:solidFill>
                      <a:prstDash val="solid"/>
                      <a:round/>
                      <a:headEnd type="none" w="med" len="med"/>
                      <a:tailEnd type="none" w="med" len="med"/>
                    </a:lnT>
                    <a:lnB w="23184" cap="flat" cmpd="sng" algn="ctr">
                      <a:solidFill>
                        <a:srgbClr val="FFFFFF"/>
                      </a:solidFill>
                      <a:prstDash val="solid"/>
                      <a:round/>
                      <a:headEnd type="none" w="med" len="med"/>
                      <a:tailEnd type="none" w="med" len="med"/>
                    </a:lnB>
                    <a:solidFill>
                      <a:srgbClr val="70AD47"/>
                    </a:solidFill>
                  </a:tcPr>
                </a:tc>
                <a:tc>
                  <a:txBody>
                    <a:bodyPr/>
                    <a:lstStyle/>
                    <a:p>
                      <a:pPr fontAlgn="base"/>
                      <a:r>
                        <a:rPr lang="en-US" sz="1200" b="1">
                          <a:effectLst/>
                          <a:latin typeface="Arial" panose="020B0604020202020204" pitchFamily="34" charset="0"/>
                        </a:rPr>
                        <a:t>Consider the risk </a:t>
                      </a:r>
                      <a:r>
                        <a:rPr lang="en-US" sz="1200">
                          <a:effectLst/>
                          <a:latin typeface="Arial" panose="020B0604020202020204" pitchFamily="34" charset="0"/>
                        </a:rPr>
                        <a:t>before adding checking features linked to your brokerage account.</a:t>
                      </a:r>
                      <a:endParaRPr lang="en-US">
                        <a:effectLst/>
                      </a:endParaRPr>
                    </a:p>
                  </a:txBody>
                  <a:tcPr marT="182880" marB="182880">
                    <a:lnL w="9525" cap="flat" cmpd="sng" algn="ctr">
                      <a:solidFill>
                        <a:srgbClr val="70AD47"/>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noFill/>
                  </a:tcPr>
                </a:tc>
                <a:extLst>
                  <a:ext uri="{0D108BD9-81ED-4DB2-BD59-A6C34878D82A}">
                    <a16:rowId xmlns:a16="http://schemas.microsoft.com/office/drawing/2014/main" val="2465063216"/>
                  </a:ext>
                </a:extLst>
              </a:tr>
              <a:tr h="0">
                <a:tc>
                  <a:txBody>
                    <a:bodyPr/>
                    <a:lstStyle/>
                    <a:p>
                      <a:pPr algn="ctr" fontAlgn="base"/>
                      <a:r>
                        <a:rPr lang="en-US" sz="1400" b="1">
                          <a:solidFill>
                            <a:srgbClr val="FFFFFF"/>
                          </a:solidFill>
                          <a:effectLst/>
                          <a:highlight>
                            <a:srgbClr val="70AD47"/>
                          </a:highlight>
                          <a:latin typeface="Arial" panose="020B0604020202020204" pitchFamily="34" charset="0"/>
                        </a:rPr>
                        <a:t>9</a:t>
                      </a:r>
                      <a:endParaRPr lang="en-US">
                        <a:effectLst/>
                        <a:highlight>
                          <a:srgbClr val="70AD47"/>
                        </a:highlight>
                      </a:endParaRPr>
                    </a:p>
                  </a:txBody>
                  <a:tcPr anchor="ctr">
                    <a:lnL w="12700" cap="flat" cmpd="sng" algn="ctr">
                      <a:solidFill>
                        <a:srgbClr val="FFFFFF"/>
                      </a:solidFill>
                      <a:prstDash val="solid"/>
                      <a:round/>
                      <a:headEnd type="none" w="med" len="med"/>
                      <a:tailEnd type="none" w="med" len="med"/>
                    </a:lnL>
                    <a:lnR w="9525" cap="flat" cmpd="sng" algn="ctr">
                      <a:solidFill>
                        <a:srgbClr val="70AD47"/>
                      </a:solidFill>
                      <a:prstDash val="solid"/>
                      <a:round/>
                      <a:headEnd type="none" w="med" len="med"/>
                      <a:tailEnd type="none" w="med" len="med"/>
                    </a:lnR>
                    <a:lnT w="23184" cap="flat" cmpd="sng" algn="ctr">
                      <a:solidFill>
                        <a:srgbClr val="FFFFFF"/>
                      </a:solidFill>
                      <a:prstDash val="solid"/>
                      <a:round/>
                      <a:headEnd type="none" w="med" len="med"/>
                      <a:tailEnd type="none" w="med" len="med"/>
                    </a:lnT>
                    <a:lnB w="23184" cap="flat" cmpd="sng" algn="ctr">
                      <a:solidFill>
                        <a:srgbClr val="FFFFFF"/>
                      </a:solidFill>
                      <a:prstDash val="solid"/>
                      <a:round/>
                      <a:headEnd type="none" w="med" len="med"/>
                      <a:tailEnd type="none" w="med" len="med"/>
                    </a:lnB>
                    <a:solidFill>
                      <a:srgbClr val="70AD47"/>
                    </a:solidFill>
                  </a:tcPr>
                </a:tc>
                <a:tc>
                  <a:txBody>
                    <a:bodyPr/>
                    <a:lstStyle/>
                    <a:p>
                      <a:pPr fontAlgn="base"/>
                      <a:r>
                        <a:rPr lang="en-US" sz="1200" b="1">
                          <a:effectLst/>
                          <a:latin typeface="Arial" panose="020B0604020202020204" pitchFamily="34" charset="0"/>
                        </a:rPr>
                        <a:t>Report any fraud </a:t>
                      </a:r>
                      <a:r>
                        <a:rPr lang="en-US" sz="1200">
                          <a:effectLst/>
                          <a:latin typeface="Arial" panose="020B0604020202020204" pitchFamily="34" charset="0"/>
                        </a:rPr>
                        <a:t>and/or suspicious activity to your advisor and Schwab immediately.</a:t>
                      </a:r>
                      <a:endParaRPr lang="en-US">
                        <a:effectLst/>
                      </a:endParaRPr>
                    </a:p>
                  </a:txBody>
                  <a:tcPr marT="182880" marB="182880">
                    <a:lnL w="9525" cap="flat" cmpd="sng" algn="ctr">
                      <a:solidFill>
                        <a:srgbClr val="70AD47"/>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noFill/>
                  </a:tcPr>
                </a:tc>
                <a:extLst>
                  <a:ext uri="{0D108BD9-81ED-4DB2-BD59-A6C34878D82A}">
                    <a16:rowId xmlns:a16="http://schemas.microsoft.com/office/drawing/2014/main" val="4117481569"/>
                  </a:ext>
                </a:extLst>
              </a:tr>
              <a:tr h="0">
                <a:tc>
                  <a:txBody>
                    <a:bodyPr/>
                    <a:lstStyle/>
                    <a:p>
                      <a:pPr algn="ctr" fontAlgn="base"/>
                      <a:r>
                        <a:rPr lang="en-US" sz="1400" b="1">
                          <a:solidFill>
                            <a:srgbClr val="FFFFFF"/>
                          </a:solidFill>
                          <a:effectLst/>
                          <a:highlight>
                            <a:srgbClr val="70AD47"/>
                          </a:highlight>
                          <a:latin typeface="Arial" panose="020B0604020202020204" pitchFamily="34" charset="0"/>
                        </a:rPr>
                        <a:t>10</a:t>
                      </a:r>
                      <a:endParaRPr lang="en-US">
                        <a:effectLst/>
                        <a:highlight>
                          <a:srgbClr val="70AD47"/>
                        </a:highlight>
                      </a:endParaRPr>
                    </a:p>
                  </a:txBody>
                  <a:tcPr anchor="ctr">
                    <a:lnL w="12700" cap="flat" cmpd="sng" algn="ctr">
                      <a:solidFill>
                        <a:srgbClr val="FFFFFF"/>
                      </a:solidFill>
                      <a:prstDash val="solid"/>
                      <a:round/>
                      <a:headEnd type="none" w="med" len="med"/>
                      <a:tailEnd type="none" w="med" len="med"/>
                    </a:lnL>
                    <a:lnR w="9525" cap="flat" cmpd="sng" algn="ctr">
                      <a:solidFill>
                        <a:srgbClr val="70AD47"/>
                      </a:solidFill>
                      <a:prstDash val="solid"/>
                      <a:round/>
                      <a:headEnd type="none" w="med" len="med"/>
                      <a:tailEnd type="none" w="med" len="med"/>
                    </a:lnR>
                    <a:lnT w="23184"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fontAlgn="base"/>
                      <a:r>
                        <a:rPr lang="en-US" sz="1200" b="1">
                          <a:effectLst/>
                          <a:latin typeface="Arial" panose="020B0604020202020204" pitchFamily="34" charset="0"/>
                        </a:rPr>
                        <a:t>Shred cashed checks.</a:t>
                      </a:r>
                      <a:endParaRPr lang="en-US">
                        <a:effectLst/>
                      </a:endParaRPr>
                    </a:p>
                  </a:txBody>
                  <a:tcPr marT="182880" marB="182880">
                    <a:lnL w="9525" cap="flat" cmpd="sng" algn="ctr">
                      <a:solidFill>
                        <a:srgbClr val="70AD47"/>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70AD47"/>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845237446"/>
                  </a:ext>
                </a:extLst>
              </a:tr>
            </a:tbl>
          </a:graphicData>
        </a:graphic>
      </p:graphicFrame>
      <p:sp>
        <p:nvSpPr>
          <p:cNvPr id="13" name="Title 1">
            <a:extLst>
              <a:ext uri="{FF2B5EF4-FFF2-40B4-BE49-F238E27FC236}">
                <a16:creationId xmlns:a16="http://schemas.microsoft.com/office/drawing/2014/main" id="{415DD966-94DE-7C23-7AE5-A40D904687B5}"/>
              </a:ext>
            </a:extLst>
          </p:cNvPr>
          <p:cNvSpPr>
            <a:spLocks noGrp="1"/>
          </p:cNvSpPr>
          <p:nvPr>
            <p:ph type="title"/>
          </p:nvPr>
        </p:nvSpPr>
        <p:spPr>
          <a:xfrm>
            <a:off x="675151" y="185738"/>
            <a:ext cx="9143999" cy="795337"/>
          </a:xfrm>
        </p:spPr>
        <p:txBody>
          <a:bodyPr>
            <a:noAutofit/>
          </a:bodyPr>
          <a:lstStyle/>
          <a:p>
            <a:pPr algn="ctr"/>
            <a:r>
              <a:rPr lang="en-US" sz="3600"/>
              <a:t>Help Mitigate Check Fraud</a:t>
            </a:r>
          </a:p>
        </p:txBody>
      </p:sp>
    </p:spTree>
    <p:extLst>
      <p:ext uri="{BB962C8B-B14F-4D97-AF65-F5344CB8AC3E}">
        <p14:creationId xmlns:p14="http://schemas.microsoft.com/office/powerpoint/2010/main" val="963883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B6E2-3DC1-7B1E-C4E4-3E0830E0D17E}"/>
              </a:ext>
            </a:extLst>
          </p:cNvPr>
          <p:cNvSpPr>
            <a:spLocks noGrp="1"/>
          </p:cNvSpPr>
          <p:nvPr>
            <p:ph type="title"/>
          </p:nvPr>
        </p:nvSpPr>
        <p:spPr>
          <a:xfrm>
            <a:off x="1084726" y="1709738"/>
            <a:ext cx="9143999" cy="795337"/>
          </a:xfrm>
        </p:spPr>
        <p:txBody>
          <a:bodyPr>
            <a:noAutofit/>
          </a:bodyPr>
          <a:lstStyle/>
          <a:p>
            <a:pPr algn="ctr"/>
            <a:r>
              <a:rPr lang="en-US" sz="3600" b="0"/>
              <a:t>Thank You</a:t>
            </a:r>
          </a:p>
        </p:txBody>
      </p:sp>
      <p:sp>
        <p:nvSpPr>
          <p:cNvPr id="3" name="Content Placeholder 2">
            <a:extLst>
              <a:ext uri="{FF2B5EF4-FFF2-40B4-BE49-F238E27FC236}">
                <a16:creationId xmlns:a16="http://schemas.microsoft.com/office/drawing/2014/main" id="{60CD93FD-5846-F9CB-3EA2-B24C871B368E}"/>
              </a:ext>
            </a:extLst>
          </p:cNvPr>
          <p:cNvSpPr>
            <a:spLocks noGrp="1"/>
          </p:cNvSpPr>
          <p:nvPr>
            <p:ph type="body" idx="1"/>
          </p:nvPr>
        </p:nvSpPr>
        <p:spPr>
          <a:xfrm>
            <a:off x="1084726" y="2790826"/>
            <a:ext cx="9143999" cy="1381124"/>
          </a:xfrm>
        </p:spPr>
        <p:txBody>
          <a:bodyPr>
            <a:normAutofit/>
          </a:bodyPr>
          <a:lstStyle/>
          <a:p>
            <a:pPr marL="0" indent="0">
              <a:buNone/>
            </a:pPr>
            <a:r>
              <a:rPr lang="en-US" sz="2400"/>
              <a:t>We appreciate your time and attention to this important topic. Now, we would love to hear from you. Any questions or areas you would like to further explore? </a:t>
            </a:r>
          </a:p>
          <a:p>
            <a:pPr marL="0" indent="0">
              <a:buNone/>
            </a:pPr>
            <a:endParaRPr lang="en-US" sz="2400"/>
          </a:p>
        </p:txBody>
      </p:sp>
    </p:spTree>
    <p:extLst>
      <p:ext uri="{BB962C8B-B14F-4D97-AF65-F5344CB8AC3E}">
        <p14:creationId xmlns:p14="http://schemas.microsoft.com/office/powerpoint/2010/main" val="1935972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AB8568-1912-2309-CFCF-B1ADC2E759F7}"/>
              </a:ext>
            </a:extLst>
          </p:cNvPr>
          <p:cNvSpPr txBox="1"/>
          <p:nvPr/>
        </p:nvSpPr>
        <p:spPr>
          <a:xfrm>
            <a:off x="1495720" y="2516957"/>
            <a:ext cx="773155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Calibri"/>
              </a:rPr>
              <a:t>This document is for information purposes only. Brio Consultants, LLC is an independent SEC-registered investment adviser. SEC registration does not constitute an endorsement by the SEC nor does it indicate a particular level of skill or ability. Brio Financial Group is an assumed business name of Brio Consultants, LLC. Neither the information nor the opinions expressed herein constitutes an offer or solicitation to buy or sell any investments or to make any investment decision. Please refer to the firm’s form ADV for more information. Past performance is no guarantee of future results, and political and economic risks may lead to significant losses, including complete loss, for investors. Advisory services are only offered to clients or prospective clients where Brio Financial Group and its representatives are properly licensed or exempt from licensure. Hypothetical returns do not factor the advisory fees charged by Brio Financial Group. Actual portfolio(s) may not resemble any of hypothetical allocation examples based on a variety of factors including but not limited to those listed above. Any distribution or copying of this communication is strictly prohibited. No offer to purchase or sell securities is being made in this communication. The information set forth herein was obtained from sources which we believe reliable, but we do not guarantee its accuracy. Overall account performance cannot and should not be extrapolated from any examples or illustrations given. This material is being provided for informational purposes only and nothing herein constitutes investment, legal, accounting or tax advice, or a recommendation to buy, sell, or hold a security. Neither the information nor the opinions expressed herein should be used to make any investment decision. Consultations with CPA’s or Estate Planning Attorneys regarding taxes and issues relating to estates or beneficiaries  are recommended. Past performance is no guarantee of future results. For further information about this presentation, please contact us. </a:t>
            </a:r>
          </a:p>
        </p:txBody>
      </p:sp>
      <p:sp>
        <p:nvSpPr>
          <p:cNvPr id="7" name="Title 1">
            <a:extLst>
              <a:ext uri="{FF2B5EF4-FFF2-40B4-BE49-F238E27FC236}">
                <a16:creationId xmlns:a16="http://schemas.microsoft.com/office/drawing/2014/main" id="{313E6431-0C59-1F5A-6778-F7BB91D04583}"/>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a:t>Important Information</a:t>
            </a:r>
          </a:p>
        </p:txBody>
      </p:sp>
    </p:spTree>
    <p:extLst>
      <p:ext uri="{BB962C8B-B14F-4D97-AF65-F5344CB8AC3E}">
        <p14:creationId xmlns:p14="http://schemas.microsoft.com/office/powerpoint/2010/main" val="3210250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B6E2-3DC1-7B1E-C4E4-3E0830E0D17E}"/>
              </a:ext>
            </a:extLst>
          </p:cNvPr>
          <p:cNvSpPr>
            <a:spLocks noGrp="1"/>
          </p:cNvSpPr>
          <p:nvPr>
            <p:ph type="title"/>
          </p:nvPr>
        </p:nvSpPr>
        <p:spPr>
          <a:xfrm>
            <a:off x="1006169" y="405697"/>
            <a:ext cx="9143999" cy="795337"/>
          </a:xfrm>
        </p:spPr>
        <p:txBody>
          <a:bodyPr>
            <a:noAutofit/>
          </a:bodyPr>
          <a:lstStyle/>
          <a:p>
            <a:pPr algn="ctr"/>
            <a:r>
              <a:rPr lang="en-US" sz="3600"/>
              <a:t>Quiz</a:t>
            </a:r>
            <a:r>
              <a:rPr lang="en-US" sz="3600" b="0"/>
              <a:t> </a:t>
            </a:r>
            <a:r>
              <a:rPr lang="en-US" sz="3600"/>
              <a:t>Time!</a:t>
            </a:r>
            <a:endParaRPr lang="en-US" sz="3600" b="0"/>
          </a:p>
        </p:txBody>
      </p:sp>
      <p:sp>
        <p:nvSpPr>
          <p:cNvPr id="3" name="Content Placeholder 2">
            <a:extLst>
              <a:ext uri="{FF2B5EF4-FFF2-40B4-BE49-F238E27FC236}">
                <a16:creationId xmlns:a16="http://schemas.microsoft.com/office/drawing/2014/main" id="{60CD93FD-5846-F9CB-3EA2-B24C871B368E}"/>
              </a:ext>
            </a:extLst>
          </p:cNvPr>
          <p:cNvSpPr>
            <a:spLocks noGrp="1"/>
          </p:cNvSpPr>
          <p:nvPr>
            <p:ph type="body" idx="1"/>
          </p:nvPr>
        </p:nvSpPr>
        <p:spPr>
          <a:xfrm>
            <a:off x="760484" y="1191314"/>
            <a:ext cx="9998891" cy="5664722"/>
          </a:xfrm>
        </p:spPr>
        <p:txBody>
          <a:bodyPr vert="horz" lIns="91440" tIns="45720" rIns="91440" bIns="45720" rtlCol="0" anchor="t">
            <a:noAutofit/>
          </a:bodyPr>
          <a:lstStyle/>
          <a:p>
            <a:pPr>
              <a:spcBef>
                <a:spcPts val="0"/>
              </a:spcBef>
            </a:pPr>
            <a:r>
              <a:rPr lang="en-US" sz="1800">
                <a:latin typeface="Calibri"/>
                <a:ea typeface="Calibri"/>
                <a:cs typeface="Calibri"/>
              </a:rPr>
              <a:t>Data breaches have increased since 2021 by:</a:t>
            </a:r>
            <a:endParaRPr lang="en-US" sz="1800"/>
          </a:p>
          <a:p>
            <a:pPr marL="342900" indent="-342900">
              <a:spcBef>
                <a:spcPts val="0"/>
              </a:spcBef>
              <a:buAutoNum type="arabicPeriod"/>
            </a:pPr>
            <a:r>
              <a:rPr lang="en-US" sz="1800">
                <a:latin typeface="Calibri"/>
                <a:ea typeface="Calibri"/>
                <a:cs typeface="Calibri"/>
              </a:rPr>
              <a:t> 12%</a:t>
            </a:r>
            <a:endParaRPr lang="en-US" sz="1800">
              <a:solidFill>
                <a:srgbClr val="000000"/>
              </a:solidFill>
              <a:latin typeface="Calibri"/>
              <a:ea typeface="Calibri"/>
              <a:cs typeface="Calibri"/>
            </a:endParaRPr>
          </a:p>
          <a:p>
            <a:pPr marL="342900" indent="-342900">
              <a:spcBef>
                <a:spcPts val="0"/>
              </a:spcBef>
              <a:buAutoNum type="arabicPeriod"/>
            </a:pPr>
            <a:r>
              <a:rPr lang="en-US" sz="1800">
                <a:latin typeface="Calibri"/>
                <a:ea typeface="Calibri"/>
                <a:cs typeface="Calibri"/>
              </a:rPr>
              <a:t> 72%</a:t>
            </a:r>
            <a:endParaRPr lang="en-US" sz="1800">
              <a:solidFill>
                <a:srgbClr val="000000"/>
              </a:solidFill>
              <a:latin typeface="Calibri"/>
              <a:ea typeface="Calibri"/>
              <a:cs typeface="Calibri"/>
            </a:endParaRPr>
          </a:p>
          <a:p>
            <a:pPr marL="342900" indent="-342900">
              <a:spcBef>
                <a:spcPts val="0"/>
              </a:spcBef>
              <a:buAutoNum type="arabicPeriod"/>
            </a:pPr>
            <a:r>
              <a:rPr lang="en-US" sz="1800">
                <a:latin typeface="Calibri"/>
                <a:ea typeface="Calibri"/>
                <a:cs typeface="Calibri"/>
              </a:rPr>
              <a:t> Not at all</a:t>
            </a:r>
            <a:endParaRPr lang="en-US" sz="1800">
              <a:solidFill>
                <a:srgbClr val="000000"/>
              </a:solidFill>
              <a:latin typeface="Calibri"/>
              <a:ea typeface="Calibri"/>
              <a:cs typeface="Calibri"/>
            </a:endParaRPr>
          </a:p>
          <a:p>
            <a:pPr>
              <a:spcBef>
                <a:spcPts val="0"/>
              </a:spcBef>
            </a:pPr>
            <a:endParaRPr lang="en-US" sz="1800">
              <a:solidFill>
                <a:srgbClr val="000000"/>
              </a:solidFill>
              <a:latin typeface="Calibri"/>
              <a:ea typeface="Calibri"/>
              <a:cs typeface="Calibri"/>
            </a:endParaRPr>
          </a:p>
          <a:p>
            <a:pPr>
              <a:spcBef>
                <a:spcPts val="0"/>
              </a:spcBef>
            </a:pPr>
            <a:r>
              <a:rPr lang="en-US" sz="1800">
                <a:latin typeface="Calibri"/>
                <a:ea typeface="Calibri"/>
                <a:cs typeface="Calibri"/>
              </a:rPr>
              <a:t>There were ______ Victims in 2023 impacted by cybersecurity breaches:</a:t>
            </a:r>
          </a:p>
          <a:p>
            <a:pPr marL="342900" indent="-342900">
              <a:spcBef>
                <a:spcPts val="0"/>
              </a:spcBef>
              <a:buAutoNum type="arabicPeriod"/>
            </a:pPr>
            <a:r>
              <a:rPr lang="en-US" sz="1800">
                <a:latin typeface="Calibri"/>
                <a:ea typeface="Calibri"/>
                <a:cs typeface="Calibri"/>
              </a:rPr>
              <a:t> 24,593</a:t>
            </a:r>
            <a:endParaRPr lang="en-US" sz="1800">
              <a:solidFill>
                <a:srgbClr val="000000"/>
              </a:solidFill>
              <a:latin typeface="Calibri"/>
              <a:ea typeface="Calibri"/>
              <a:cs typeface="Calibri"/>
            </a:endParaRPr>
          </a:p>
          <a:p>
            <a:pPr marL="342900" indent="-342900">
              <a:spcBef>
                <a:spcPts val="0"/>
              </a:spcBef>
              <a:buAutoNum type="arabicPeriod"/>
            </a:pPr>
            <a:r>
              <a:rPr lang="en-US" sz="1800">
                <a:latin typeface="Calibri"/>
                <a:ea typeface="Calibri"/>
                <a:cs typeface="Calibri"/>
              </a:rPr>
              <a:t> 1,789,233</a:t>
            </a:r>
            <a:endParaRPr lang="en-US" sz="1800">
              <a:solidFill>
                <a:srgbClr val="000000"/>
              </a:solidFill>
              <a:latin typeface="Calibri"/>
              <a:ea typeface="Calibri"/>
              <a:cs typeface="Calibri"/>
            </a:endParaRPr>
          </a:p>
          <a:p>
            <a:pPr marL="342900" indent="-342900">
              <a:spcBef>
                <a:spcPts val="0"/>
              </a:spcBef>
              <a:buAutoNum type="arabicPeriod"/>
            </a:pPr>
            <a:r>
              <a:rPr lang="en-US" sz="1800">
                <a:latin typeface="Calibri"/>
                <a:ea typeface="Calibri"/>
                <a:cs typeface="Calibri"/>
              </a:rPr>
              <a:t> 343,338,964</a:t>
            </a:r>
            <a:endParaRPr lang="en-US" sz="1800">
              <a:solidFill>
                <a:srgbClr val="000000"/>
              </a:solidFill>
              <a:latin typeface="Calibri"/>
              <a:ea typeface="Calibri"/>
              <a:cs typeface="Calibri"/>
            </a:endParaRPr>
          </a:p>
          <a:p>
            <a:pPr>
              <a:spcBef>
                <a:spcPts val="0"/>
              </a:spcBef>
            </a:pPr>
            <a:endParaRPr lang="en-US" sz="1800">
              <a:solidFill>
                <a:srgbClr val="7F7F7F"/>
              </a:solidFill>
              <a:latin typeface="Calibri"/>
              <a:ea typeface="Calibri"/>
              <a:cs typeface="Calibri"/>
            </a:endParaRPr>
          </a:p>
          <a:p>
            <a:pPr>
              <a:spcBef>
                <a:spcPts val="0"/>
              </a:spcBef>
            </a:pPr>
            <a:r>
              <a:rPr lang="en-US" sz="1800">
                <a:latin typeface="Calibri"/>
                <a:ea typeface="Calibri"/>
                <a:cs typeface="Calibri"/>
              </a:rPr>
              <a:t>Total losses in 2023 from data breaches was______</a:t>
            </a:r>
            <a:endParaRPr lang="en-US" sz="1800">
              <a:solidFill>
                <a:srgbClr val="7F7F7F"/>
              </a:solidFill>
              <a:latin typeface="Calibri"/>
              <a:ea typeface="Calibri"/>
              <a:cs typeface="Calibri"/>
            </a:endParaRPr>
          </a:p>
          <a:p>
            <a:pPr marL="342900" indent="-342900">
              <a:spcBef>
                <a:spcPts val="0"/>
              </a:spcBef>
              <a:buAutoNum type="arabicPeriod"/>
            </a:pPr>
            <a:r>
              <a:rPr lang="en-US" sz="1800">
                <a:solidFill>
                  <a:srgbClr val="7F7F7F"/>
                </a:solidFill>
                <a:latin typeface="Calibri"/>
                <a:ea typeface="Calibri"/>
                <a:cs typeface="Calibri"/>
              </a:rPr>
              <a:t> 12.5 billion</a:t>
            </a:r>
            <a:endParaRPr lang="en-US" sz="1800">
              <a:solidFill>
                <a:srgbClr val="000000"/>
              </a:solidFill>
              <a:latin typeface="Calibri"/>
              <a:ea typeface="Calibri"/>
              <a:cs typeface="Calibri"/>
            </a:endParaRPr>
          </a:p>
          <a:p>
            <a:pPr marL="342900" indent="-342900">
              <a:spcBef>
                <a:spcPts val="0"/>
              </a:spcBef>
              <a:buAutoNum type="arabicPeriod"/>
            </a:pPr>
            <a:r>
              <a:rPr lang="en-US" sz="1800">
                <a:solidFill>
                  <a:srgbClr val="7F7F7F"/>
                </a:solidFill>
                <a:latin typeface="Calibri"/>
                <a:ea typeface="Calibri"/>
                <a:cs typeface="Calibri"/>
              </a:rPr>
              <a:t> 189 million</a:t>
            </a:r>
            <a:endParaRPr lang="en-US" sz="1800">
              <a:solidFill>
                <a:srgbClr val="000000"/>
              </a:solidFill>
              <a:latin typeface="Calibri"/>
              <a:ea typeface="Calibri"/>
              <a:cs typeface="Calibri"/>
            </a:endParaRPr>
          </a:p>
          <a:p>
            <a:pPr marL="342900" indent="-342900">
              <a:spcBef>
                <a:spcPts val="0"/>
              </a:spcBef>
              <a:buAutoNum type="arabicPeriod"/>
            </a:pPr>
            <a:r>
              <a:rPr lang="en-US" sz="1800">
                <a:solidFill>
                  <a:srgbClr val="7F7F7F"/>
                </a:solidFill>
                <a:latin typeface="Calibri"/>
                <a:ea typeface="Calibri"/>
                <a:cs typeface="Calibri"/>
              </a:rPr>
              <a:t> 2.3 billion</a:t>
            </a:r>
            <a:endParaRPr lang="en-US"/>
          </a:p>
          <a:p>
            <a:pPr marL="342900" indent="-342900">
              <a:spcBef>
                <a:spcPts val="0"/>
              </a:spcBef>
              <a:buAutoNum type="arabicPeriod"/>
            </a:pPr>
            <a:endParaRPr lang="en-US" sz="1800">
              <a:latin typeface="Calibri"/>
              <a:ea typeface="Calibri"/>
              <a:cs typeface="Calibri"/>
            </a:endParaRPr>
          </a:p>
          <a:p>
            <a:pPr>
              <a:spcBef>
                <a:spcPts val="0"/>
              </a:spcBef>
            </a:pPr>
            <a:r>
              <a:rPr lang="en-US" sz="1800">
                <a:latin typeface="Calibri"/>
                <a:ea typeface="Calibri"/>
                <a:cs typeface="Calibri"/>
              </a:rPr>
              <a:t>The likelihood of you, an individual, being a victim</a:t>
            </a:r>
          </a:p>
          <a:p>
            <a:pPr marL="342900" indent="-342900">
              <a:spcBef>
                <a:spcPts val="0"/>
              </a:spcBef>
              <a:buAutoNum type="arabicPeriod"/>
            </a:pPr>
            <a:r>
              <a:rPr lang="en-US" sz="1800">
                <a:latin typeface="Calibri"/>
                <a:ea typeface="Calibri"/>
                <a:cs typeface="Calibri"/>
              </a:rPr>
              <a:t> 50%</a:t>
            </a:r>
            <a:endParaRPr lang="en-US" sz="1800">
              <a:solidFill>
                <a:srgbClr val="000000"/>
              </a:solidFill>
              <a:latin typeface="Calibri"/>
              <a:ea typeface="Calibri"/>
              <a:cs typeface="Calibri"/>
            </a:endParaRPr>
          </a:p>
          <a:p>
            <a:pPr marL="342900" indent="-342900">
              <a:spcBef>
                <a:spcPts val="0"/>
              </a:spcBef>
              <a:buAutoNum type="arabicPeriod"/>
            </a:pPr>
            <a:r>
              <a:rPr lang="en-US" sz="1800">
                <a:latin typeface="Calibri"/>
                <a:ea typeface="Calibri"/>
                <a:cs typeface="Calibri"/>
              </a:rPr>
              <a:t> 97%</a:t>
            </a:r>
            <a:endParaRPr lang="en-US" sz="1800">
              <a:solidFill>
                <a:srgbClr val="000000"/>
              </a:solidFill>
              <a:latin typeface="Calibri"/>
              <a:ea typeface="Calibri"/>
              <a:cs typeface="Calibri"/>
            </a:endParaRPr>
          </a:p>
          <a:p>
            <a:pPr marL="342900" indent="-342900">
              <a:spcBef>
                <a:spcPts val="0"/>
              </a:spcBef>
              <a:buAutoNum type="arabicPeriod"/>
            </a:pPr>
            <a:r>
              <a:rPr lang="en-US" sz="1800">
                <a:latin typeface="Calibri"/>
                <a:ea typeface="Calibri"/>
                <a:cs typeface="Calibri"/>
              </a:rPr>
              <a:t> 62%</a:t>
            </a:r>
            <a:endParaRPr lang="en-US"/>
          </a:p>
        </p:txBody>
      </p:sp>
    </p:spTree>
    <p:extLst>
      <p:ext uri="{BB962C8B-B14F-4D97-AF65-F5344CB8AC3E}">
        <p14:creationId xmlns:p14="http://schemas.microsoft.com/office/powerpoint/2010/main" val="367637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5" name="Straight Connector 84">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7"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8" name="Isosceles Triangle 87">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9"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0"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833780F8-3BC2-23A1-FBAF-F30AC3C7972C}"/>
              </a:ext>
            </a:extLst>
          </p:cNvPr>
          <p:cNvSpPr>
            <a:spLocks noGrp="1"/>
          </p:cNvSpPr>
          <p:nvPr>
            <p:ph type="title"/>
          </p:nvPr>
        </p:nvSpPr>
        <p:spPr>
          <a:xfrm>
            <a:off x="677334" y="609600"/>
            <a:ext cx="8596668" cy="1320800"/>
          </a:xfrm>
        </p:spPr>
        <p:txBody>
          <a:bodyPr vert="horz" lIns="91440" tIns="45720" rIns="91440" bIns="45720" rtlCol="0" anchor="t">
            <a:normAutofit/>
          </a:bodyPr>
          <a:lstStyle/>
          <a:p>
            <a:br>
              <a:rPr lang="en-US" b="0"/>
            </a:br>
            <a:r>
              <a:rPr lang="en-US" b="0"/>
              <a:t>How Do We Protect Our Clients?</a:t>
            </a:r>
            <a:endParaRPr lang="en-US"/>
          </a:p>
        </p:txBody>
      </p:sp>
      <p:sp>
        <p:nvSpPr>
          <p:cNvPr id="3" name="Content Placeholder 2">
            <a:extLst>
              <a:ext uri="{FF2B5EF4-FFF2-40B4-BE49-F238E27FC236}">
                <a16:creationId xmlns:a16="http://schemas.microsoft.com/office/drawing/2014/main" id="{A6822A2A-0DBC-343C-4812-B65914FF8884}"/>
              </a:ext>
            </a:extLst>
          </p:cNvPr>
          <p:cNvSpPr>
            <a:spLocks/>
          </p:cNvSpPr>
          <p:nvPr/>
        </p:nvSpPr>
        <p:spPr>
          <a:xfrm>
            <a:off x="5184681" y="2160588"/>
            <a:ext cx="4386181" cy="3881437"/>
          </a:xfrm>
          <a:prstGeom prst="rect">
            <a:avLst/>
          </a:prstGeom>
        </p:spPr>
        <p:txBody>
          <a:bodyPr vert="horz" lIns="91440" tIns="45720" rIns="91440" bIns="45720" rtlCol="0" anchor="t">
            <a:normAutofit/>
          </a:bodyPr>
          <a:lstStyle/>
          <a:p>
            <a:pPr defTabSz="320040">
              <a:spcAft>
                <a:spcPts val="600"/>
              </a:spcAft>
            </a:pPr>
            <a:r>
              <a:rPr lang="en-US" sz="1960" b="1" kern="1200">
                <a:solidFill>
                  <a:schemeClr val="tx1"/>
                </a:solidFill>
                <a:latin typeface="+mn-lt"/>
                <a:ea typeface="+mn-ea"/>
                <a:cs typeface="+mn-cs"/>
              </a:rPr>
              <a:t>User Security</a:t>
            </a:r>
          </a:p>
          <a:p>
            <a:pPr defTabSz="320040">
              <a:spcAft>
                <a:spcPts val="600"/>
              </a:spcAft>
            </a:pPr>
            <a:r>
              <a:rPr lang="en-US" sz="1540" kern="1200">
                <a:solidFill>
                  <a:schemeClr val="tx1"/>
                </a:solidFill>
                <a:latin typeface="+mn-lt"/>
                <a:ea typeface="+mn-ea"/>
                <a:cs typeface="+mn-cs"/>
              </a:rPr>
              <a:t>Advanced Spam and Virus </a:t>
            </a:r>
            <a:r>
              <a:rPr lang="en-US" sz="1540"/>
              <a:t>Filtering</a:t>
            </a:r>
            <a:endParaRPr lang="en-US" sz="1540" kern="1200">
              <a:solidFill>
                <a:schemeClr val="tx1"/>
              </a:solidFill>
              <a:latin typeface="+mn-lt"/>
              <a:ea typeface="+mn-ea"/>
              <a:cs typeface="+mn-cs"/>
            </a:endParaRPr>
          </a:p>
          <a:p>
            <a:pPr defTabSz="320040">
              <a:spcAft>
                <a:spcPts val="600"/>
              </a:spcAft>
            </a:pPr>
            <a:r>
              <a:rPr lang="en-US" sz="1540" kern="1200">
                <a:solidFill>
                  <a:schemeClr val="tx1"/>
                </a:solidFill>
                <a:latin typeface="+mn-lt"/>
                <a:ea typeface="+mn-ea"/>
                <a:cs typeface="+mn-cs"/>
              </a:rPr>
              <a:t>AI-Based Phishing Detection</a:t>
            </a:r>
          </a:p>
          <a:p>
            <a:pPr defTabSz="320040">
              <a:spcAft>
                <a:spcPts val="600"/>
              </a:spcAft>
            </a:pPr>
            <a:r>
              <a:rPr lang="en-US" sz="1540"/>
              <a:t>Strong</a:t>
            </a:r>
            <a:r>
              <a:rPr lang="en-US" sz="1540" kern="1200">
                <a:solidFill>
                  <a:schemeClr val="tx1"/>
                </a:solidFill>
                <a:latin typeface="+mn-lt"/>
                <a:ea typeface="+mn-ea"/>
                <a:cs typeface="+mn-cs"/>
              </a:rPr>
              <a:t> Email Encryption</a:t>
            </a:r>
          </a:p>
          <a:p>
            <a:pPr defTabSz="320040">
              <a:spcAft>
                <a:spcPts val="600"/>
              </a:spcAft>
            </a:pPr>
            <a:r>
              <a:rPr lang="en-US" sz="1540" kern="1200">
                <a:solidFill>
                  <a:schemeClr val="tx1"/>
                </a:solidFill>
                <a:latin typeface="+mn-lt"/>
                <a:ea typeface="+mn-ea"/>
                <a:cs typeface="+mn-cs"/>
              </a:rPr>
              <a:t>Rigorous Cybersecurity Training</a:t>
            </a:r>
          </a:p>
          <a:p>
            <a:pPr defTabSz="320040">
              <a:spcAft>
                <a:spcPts val="600"/>
              </a:spcAft>
            </a:pPr>
            <a:r>
              <a:rPr lang="en-US" sz="1540" kern="1200">
                <a:solidFill>
                  <a:schemeClr val="tx1"/>
                </a:solidFill>
                <a:latin typeface="+mn-lt"/>
                <a:ea typeface="+mn-ea"/>
                <a:cs typeface="+mn-cs"/>
              </a:rPr>
              <a:t>Challenging Phishing Simulation Campaigns</a:t>
            </a:r>
          </a:p>
          <a:p>
            <a:pPr defTabSz="320040">
              <a:spcAft>
                <a:spcPts val="600"/>
              </a:spcAft>
            </a:pPr>
            <a:r>
              <a:rPr lang="en-US" sz="1540" kern="1200">
                <a:solidFill>
                  <a:schemeClr val="tx1"/>
                </a:solidFill>
                <a:latin typeface="+mn-lt"/>
                <a:ea typeface="+mn-ea"/>
                <a:cs typeface="+mn-cs"/>
              </a:rPr>
              <a:t>Enterprise-Grade Password Management</a:t>
            </a:r>
            <a:endParaRPr lang="en-US" sz="2200"/>
          </a:p>
        </p:txBody>
      </p:sp>
      <p:sp>
        <p:nvSpPr>
          <p:cNvPr id="4" name="Content Placeholder 3">
            <a:extLst>
              <a:ext uri="{FF2B5EF4-FFF2-40B4-BE49-F238E27FC236}">
                <a16:creationId xmlns:a16="http://schemas.microsoft.com/office/drawing/2014/main" id="{B21D393F-84E9-480F-FC9B-B182101CFECA}"/>
              </a:ext>
            </a:extLst>
          </p:cNvPr>
          <p:cNvSpPr>
            <a:spLocks/>
          </p:cNvSpPr>
          <p:nvPr/>
        </p:nvSpPr>
        <p:spPr>
          <a:xfrm>
            <a:off x="859271" y="2227891"/>
            <a:ext cx="3660096" cy="3746830"/>
          </a:xfrm>
          <a:prstGeom prst="rect">
            <a:avLst/>
          </a:prstGeom>
        </p:spPr>
        <p:txBody>
          <a:bodyPr vert="horz" lIns="91440" tIns="45720" rIns="91440" bIns="45720" rtlCol="0" anchor="t">
            <a:normAutofit/>
          </a:bodyPr>
          <a:lstStyle/>
          <a:p>
            <a:pPr defTabSz="320040">
              <a:spcAft>
                <a:spcPts val="600"/>
              </a:spcAft>
            </a:pPr>
            <a:r>
              <a:rPr lang="en-US" sz="1960" b="1" kern="1200">
                <a:solidFill>
                  <a:schemeClr val="tx1"/>
                </a:solidFill>
                <a:latin typeface="+mn-lt"/>
                <a:ea typeface="+mn-ea"/>
                <a:cs typeface="+mn-cs"/>
              </a:rPr>
              <a:t>Endpoint Security</a:t>
            </a:r>
          </a:p>
          <a:p>
            <a:pPr defTabSz="320040">
              <a:spcAft>
                <a:spcPts val="600"/>
              </a:spcAft>
            </a:pPr>
            <a:r>
              <a:rPr lang="en-US" sz="1540" kern="1200">
                <a:solidFill>
                  <a:schemeClr val="tx1"/>
                </a:solidFill>
                <a:latin typeface="+mn-lt"/>
                <a:ea typeface="+mn-ea"/>
                <a:cs typeface="+mn-cs"/>
              </a:rPr>
              <a:t>Secure DNS Filtering</a:t>
            </a:r>
          </a:p>
          <a:p>
            <a:pPr defTabSz="320040">
              <a:spcAft>
                <a:spcPts val="600"/>
              </a:spcAft>
            </a:pPr>
            <a:r>
              <a:rPr lang="en-US" sz="1540" kern="1200">
                <a:solidFill>
                  <a:schemeClr val="tx1"/>
                </a:solidFill>
                <a:latin typeface="+mn-lt"/>
                <a:ea typeface="+mn-ea"/>
                <a:cs typeface="+mn-cs"/>
              </a:rPr>
              <a:t>Endpoint Detection and Response (EDR)</a:t>
            </a:r>
          </a:p>
          <a:p>
            <a:pPr defTabSz="320040">
              <a:spcAft>
                <a:spcPts val="600"/>
              </a:spcAft>
            </a:pPr>
            <a:r>
              <a:rPr lang="en-US" sz="1540" kern="1200">
                <a:solidFill>
                  <a:schemeClr val="tx1"/>
                </a:solidFill>
                <a:latin typeface="+mn-lt"/>
                <a:ea typeface="+mn-ea"/>
                <a:cs typeface="+mn-cs"/>
              </a:rPr>
              <a:t>24/7 Security Operations Center (SOC) Monitoring</a:t>
            </a:r>
          </a:p>
          <a:p>
            <a:pPr defTabSz="320040">
              <a:spcAft>
                <a:spcPts val="600"/>
              </a:spcAft>
            </a:pPr>
            <a:r>
              <a:rPr lang="en-US" sz="1540" kern="1200">
                <a:solidFill>
                  <a:schemeClr val="tx1"/>
                </a:solidFill>
                <a:latin typeface="+mn-lt"/>
                <a:ea typeface="+mn-ea"/>
                <a:cs typeface="+mn-cs"/>
              </a:rPr>
              <a:t>Alles Application Whitelisting</a:t>
            </a:r>
          </a:p>
          <a:p>
            <a:pPr defTabSz="320040">
              <a:spcAft>
                <a:spcPts val="600"/>
              </a:spcAft>
            </a:pPr>
            <a:r>
              <a:rPr lang="en-US" sz="1540"/>
              <a:t>Weekly Patch Management</a:t>
            </a:r>
            <a:endParaRPr lang="en-US" sz="2200"/>
          </a:p>
        </p:txBody>
      </p:sp>
    </p:spTree>
    <p:extLst>
      <p:ext uri="{BB962C8B-B14F-4D97-AF65-F5344CB8AC3E}">
        <p14:creationId xmlns:p14="http://schemas.microsoft.com/office/powerpoint/2010/main" val="4010572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B6E2-3DC1-7B1E-C4E4-3E0830E0D17E}"/>
              </a:ext>
            </a:extLst>
          </p:cNvPr>
          <p:cNvSpPr>
            <a:spLocks noGrp="1"/>
          </p:cNvSpPr>
          <p:nvPr>
            <p:ph type="title"/>
          </p:nvPr>
        </p:nvSpPr>
        <p:spPr>
          <a:xfrm>
            <a:off x="1077362" y="560013"/>
            <a:ext cx="9950103" cy="784516"/>
          </a:xfrm>
        </p:spPr>
        <p:txBody>
          <a:bodyPr>
            <a:noAutofit/>
          </a:bodyPr>
          <a:lstStyle/>
          <a:p>
            <a:r>
              <a:rPr lang="en-US" sz="3600" b="0"/>
              <a:t>The First Line of Defense: Your Password</a:t>
            </a:r>
          </a:p>
        </p:txBody>
      </p:sp>
      <p:sp>
        <p:nvSpPr>
          <p:cNvPr id="3" name="Content Placeholder 2">
            <a:extLst>
              <a:ext uri="{FF2B5EF4-FFF2-40B4-BE49-F238E27FC236}">
                <a16:creationId xmlns:a16="http://schemas.microsoft.com/office/drawing/2014/main" id="{60CD93FD-5846-F9CB-3EA2-B24C871B368E}"/>
              </a:ext>
            </a:extLst>
          </p:cNvPr>
          <p:cNvSpPr>
            <a:spLocks noGrp="1"/>
          </p:cNvSpPr>
          <p:nvPr>
            <p:ph sz="half" idx="1"/>
          </p:nvPr>
        </p:nvSpPr>
        <p:spPr>
          <a:xfrm>
            <a:off x="1077361" y="1339016"/>
            <a:ext cx="9950103" cy="1478129"/>
          </a:xfrm>
        </p:spPr>
        <p:txBody>
          <a:bodyPr>
            <a:normAutofit/>
          </a:bodyPr>
          <a:lstStyle/>
          <a:p>
            <a:pPr marL="0" indent="0">
              <a:buNone/>
            </a:pPr>
            <a:r>
              <a:rPr lang="en-US" sz="2400"/>
              <a:t>Strong passwords act as a robust barrier against hackers, preventing unauthorized access to your online accounts and personal information. </a:t>
            </a:r>
          </a:p>
          <a:p>
            <a:pPr marL="0" indent="0">
              <a:buNone/>
            </a:pPr>
            <a:endParaRPr lang="en-US" sz="2400"/>
          </a:p>
        </p:txBody>
      </p:sp>
      <p:graphicFrame>
        <p:nvGraphicFramePr>
          <p:cNvPr id="6" name="Content Placeholder 3">
            <a:extLst>
              <a:ext uri="{FF2B5EF4-FFF2-40B4-BE49-F238E27FC236}">
                <a16:creationId xmlns:a16="http://schemas.microsoft.com/office/drawing/2014/main" id="{CD3255D1-81AC-F01D-2722-A0B4F7039E1E}"/>
              </a:ext>
            </a:extLst>
          </p:cNvPr>
          <p:cNvGraphicFramePr>
            <a:graphicFrameLocks noGrp="1"/>
          </p:cNvGraphicFramePr>
          <p:nvPr>
            <p:ph sz="half" idx="2"/>
            <p:extLst>
              <p:ext uri="{D42A27DB-BD31-4B8C-83A1-F6EECF244321}">
                <p14:modId xmlns:p14="http://schemas.microsoft.com/office/powerpoint/2010/main" val="1988750672"/>
              </p:ext>
            </p:extLst>
          </p:nvPr>
        </p:nvGraphicFramePr>
        <p:xfrm>
          <a:off x="838343" y="2241250"/>
          <a:ext cx="9950103" cy="3934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4132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B6E2-3DC1-7B1E-C4E4-3E0830E0D17E}"/>
              </a:ext>
            </a:extLst>
          </p:cNvPr>
          <p:cNvSpPr>
            <a:spLocks noGrp="1"/>
          </p:cNvSpPr>
          <p:nvPr>
            <p:ph type="title"/>
          </p:nvPr>
        </p:nvSpPr>
        <p:spPr>
          <a:xfrm>
            <a:off x="1077364" y="720435"/>
            <a:ext cx="4140096" cy="1507375"/>
          </a:xfrm>
        </p:spPr>
        <p:txBody>
          <a:bodyPr vert="horz" lIns="91440" tIns="45720" rIns="91440" bIns="45720" rtlCol="0" anchor="b">
            <a:normAutofit/>
          </a:bodyPr>
          <a:lstStyle/>
          <a:p>
            <a:pPr>
              <a:lnSpc>
                <a:spcPct val="100000"/>
              </a:lnSpc>
            </a:pPr>
            <a:r>
              <a:rPr lang="en-US" sz="3000" b="1" kern="1200">
                <a:solidFill>
                  <a:schemeClr val="tx1"/>
                </a:solidFill>
                <a:effectLst/>
                <a:latin typeface="+mj-lt"/>
                <a:ea typeface="+mj-ea"/>
                <a:cs typeface="+mj-cs"/>
              </a:rPr>
              <a:t>Simplify Security with Password Managers</a:t>
            </a:r>
          </a:p>
        </p:txBody>
      </p:sp>
      <p:sp>
        <p:nvSpPr>
          <p:cNvPr id="3" name="Content Placeholder 2">
            <a:extLst>
              <a:ext uri="{FF2B5EF4-FFF2-40B4-BE49-F238E27FC236}">
                <a16:creationId xmlns:a16="http://schemas.microsoft.com/office/drawing/2014/main" id="{60CD93FD-5846-F9CB-3EA2-B24C871B368E}"/>
              </a:ext>
            </a:extLst>
          </p:cNvPr>
          <p:cNvSpPr>
            <a:spLocks noGrp="1"/>
          </p:cNvSpPr>
          <p:nvPr>
            <p:ph sz="half" idx="1"/>
          </p:nvPr>
        </p:nvSpPr>
        <p:spPr>
          <a:xfrm>
            <a:off x="1077364" y="2427316"/>
            <a:ext cx="4140096" cy="3513514"/>
          </a:xfrm>
        </p:spPr>
        <p:txBody>
          <a:bodyPr vert="horz" lIns="91440" tIns="45720" rIns="91440" bIns="45720" rtlCol="0">
            <a:normAutofit/>
          </a:bodyPr>
          <a:lstStyle/>
          <a:p>
            <a:pPr marL="0" indent="0">
              <a:buNone/>
            </a:pPr>
            <a:r>
              <a:rPr lang="en-US"/>
              <a:t>Password managers help you generate and store complex passwords, reducing the risk of breach and the stress of remembering multiple passwords. </a:t>
            </a:r>
          </a:p>
          <a:p>
            <a:pPr marL="0" indent="0">
              <a:buNone/>
            </a:pPr>
            <a:endParaRPr lang="en-US"/>
          </a:p>
          <a:p>
            <a:pPr marL="0" indent="0">
              <a:buNone/>
            </a:pPr>
            <a:r>
              <a:rPr lang="en-US"/>
              <a:t>Consider </a:t>
            </a:r>
            <a:r>
              <a:rPr lang="en-US" err="1"/>
              <a:t>Dashlane</a:t>
            </a:r>
            <a:r>
              <a:rPr lang="en-US"/>
              <a:t>, LastPass, </a:t>
            </a:r>
            <a:r>
              <a:rPr lang="en-US" err="1"/>
              <a:t>NordPass</a:t>
            </a:r>
            <a:endParaRPr lang="en-US"/>
          </a:p>
          <a:p>
            <a:pPr marL="0" indent="0">
              <a:buNone/>
            </a:pPr>
            <a:endParaRPr lang="en-US"/>
          </a:p>
        </p:txBody>
      </p:sp>
      <p:pic>
        <p:nvPicPr>
          <p:cNvPr id="7" name="Graphic 6" descr="Password Field">
            <a:extLst>
              <a:ext uri="{FF2B5EF4-FFF2-40B4-BE49-F238E27FC236}">
                <a16:creationId xmlns:a16="http://schemas.microsoft.com/office/drawing/2014/main" id="{4D852D27-4C4F-3214-DA2E-14813B5BF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05216" y="1151969"/>
            <a:ext cx="4788861" cy="4788861"/>
          </a:xfrm>
          <a:prstGeom prst="rect">
            <a:avLst/>
          </a:prstGeom>
        </p:spPr>
      </p:pic>
    </p:spTree>
    <p:extLst>
      <p:ext uri="{BB962C8B-B14F-4D97-AF65-F5344CB8AC3E}">
        <p14:creationId xmlns:p14="http://schemas.microsoft.com/office/powerpoint/2010/main" val="3840609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B6E2-3DC1-7B1E-C4E4-3E0830E0D17E}"/>
              </a:ext>
            </a:extLst>
          </p:cNvPr>
          <p:cNvSpPr>
            <a:spLocks noGrp="1"/>
          </p:cNvSpPr>
          <p:nvPr>
            <p:ph type="title"/>
          </p:nvPr>
        </p:nvSpPr>
        <p:spPr>
          <a:xfrm>
            <a:off x="1077362" y="459749"/>
            <a:ext cx="9950103" cy="1255252"/>
          </a:xfrm>
        </p:spPr>
        <p:txBody>
          <a:bodyPr>
            <a:noAutofit/>
          </a:bodyPr>
          <a:lstStyle/>
          <a:p>
            <a:r>
              <a:rPr lang="en-US" sz="3600" b="0"/>
              <a:t>Significantly Improve Protection with Multifactor Authentication (MFA)</a:t>
            </a:r>
          </a:p>
        </p:txBody>
      </p:sp>
      <p:sp>
        <p:nvSpPr>
          <p:cNvPr id="3" name="Content Placeholder 2">
            <a:extLst>
              <a:ext uri="{FF2B5EF4-FFF2-40B4-BE49-F238E27FC236}">
                <a16:creationId xmlns:a16="http://schemas.microsoft.com/office/drawing/2014/main" id="{60CD93FD-5846-F9CB-3EA2-B24C871B368E}"/>
              </a:ext>
            </a:extLst>
          </p:cNvPr>
          <p:cNvSpPr>
            <a:spLocks noGrp="1"/>
          </p:cNvSpPr>
          <p:nvPr>
            <p:ph sz="half" idx="1"/>
          </p:nvPr>
        </p:nvSpPr>
        <p:spPr>
          <a:xfrm>
            <a:off x="1077361" y="1709989"/>
            <a:ext cx="8651855" cy="1478129"/>
          </a:xfrm>
        </p:spPr>
        <p:txBody>
          <a:bodyPr>
            <a:normAutofit/>
          </a:bodyPr>
          <a:lstStyle/>
          <a:p>
            <a:pPr marL="0" indent="0">
              <a:buNone/>
            </a:pPr>
            <a:r>
              <a:rPr lang="en-US" sz="2400"/>
              <a:t>MFA enhances security by requiring two or more verification methods to access your accounts, making it harder for attackers to gain unauthorized access.</a:t>
            </a:r>
          </a:p>
          <a:p>
            <a:pPr marL="0" indent="0">
              <a:buNone/>
            </a:pPr>
            <a:endParaRPr lang="en-US" sz="2400"/>
          </a:p>
        </p:txBody>
      </p:sp>
      <p:sp>
        <p:nvSpPr>
          <p:cNvPr id="4" name="Content Placeholder 3">
            <a:extLst>
              <a:ext uri="{FF2B5EF4-FFF2-40B4-BE49-F238E27FC236}">
                <a16:creationId xmlns:a16="http://schemas.microsoft.com/office/drawing/2014/main" id="{EB1844C9-8822-B146-6A76-FE9DD63CBA56}"/>
              </a:ext>
            </a:extLst>
          </p:cNvPr>
          <p:cNvSpPr>
            <a:spLocks noGrp="1"/>
          </p:cNvSpPr>
          <p:nvPr>
            <p:ph sz="half" idx="2"/>
          </p:nvPr>
        </p:nvSpPr>
        <p:spPr>
          <a:xfrm>
            <a:off x="1077360" y="3273552"/>
            <a:ext cx="4533396" cy="1600200"/>
          </a:xfrm>
        </p:spPr>
        <p:txBody>
          <a:bodyPr vert="horz" lIns="91440" tIns="45720" rIns="91440" bIns="45720" rtlCol="0" anchor="t">
            <a:normAutofit/>
          </a:bodyPr>
          <a:lstStyle/>
          <a:p>
            <a:r>
              <a:rPr lang="en-US" sz="2000"/>
              <a:t>Multiple layers significantly reduce the risk of account compromise.</a:t>
            </a:r>
          </a:p>
          <a:p>
            <a:r>
              <a:rPr lang="en-US" sz="2000"/>
              <a:t>Best practice for securing sensitive and important accounts. </a:t>
            </a:r>
          </a:p>
        </p:txBody>
      </p:sp>
      <p:pic>
        <p:nvPicPr>
          <p:cNvPr id="7" name="Graphic 6" descr="Smart Phone with solid fill">
            <a:extLst>
              <a:ext uri="{FF2B5EF4-FFF2-40B4-BE49-F238E27FC236}">
                <a16:creationId xmlns:a16="http://schemas.microsoft.com/office/drawing/2014/main" id="{4443CB46-E87B-640A-3A19-564297FD6B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08713" y="2338904"/>
            <a:ext cx="3710473" cy="3710473"/>
          </a:xfrm>
          <a:prstGeom prst="rect">
            <a:avLst/>
          </a:prstGeom>
        </p:spPr>
      </p:pic>
      <p:pic>
        <p:nvPicPr>
          <p:cNvPr id="9" name="Graphic 8" descr="Lock with solid fill">
            <a:extLst>
              <a:ext uri="{FF2B5EF4-FFF2-40B4-BE49-F238E27FC236}">
                <a16:creationId xmlns:a16="http://schemas.microsoft.com/office/drawing/2014/main" id="{B18057CE-EDD7-D131-15B1-CAAC49D06F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37186" y="3761702"/>
            <a:ext cx="2026450" cy="2026450"/>
          </a:xfrm>
          <a:prstGeom prst="rect">
            <a:avLst/>
          </a:prstGeom>
        </p:spPr>
      </p:pic>
    </p:spTree>
    <p:extLst>
      <p:ext uri="{BB962C8B-B14F-4D97-AF65-F5344CB8AC3E}">
        <p14:creationId xmlns:p14="http://schemas.microsoft.com/office/powerpoint/2010/main" val="524417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B6E2-3DC1-7B1E-C4E4-3E0830E0D17E}"/>
              </a:ext>
            </a:extLst>
          </p:cNvPr>
          <p:cNvSpPr>
            <a:spLocks noGrp="1"/>
          </p:cNvSpPr>
          <p:nvPr>
            <p:ph type="title"/>
          </p:nvPr>
        </p:nvSpPr>
        <p:spPr>
          <a:xfrm>
            <a:off x="1077363" y="720433"/>
            <a:ext cx="8560414" cy="1039474"/>
          </a:xfrm>
        </p:spPr>
        <p:txBody>
          <a:bodyPr>
            <a:noAutofit/>
          </a:bodyPr>
          <a:lstStyle/>
          <a:p>
            <a:r>
              <a:rPr lang="en-US" sz="3600" b="0"/>
              <a:t>Network Security &amp; Virtual Private Networks (VPNs)</a:t>
            </a:r>
          </a:p>
        </p:txBody>
      </p:sp>
      <p:sp>
        <p:nvSpPr>
          <p:cNvPr id="3" name="Content Placeholder 2">
            <a:extLst>
              <a:ext uri="{FF2B5EF4-FFF2-40B4-BE49-F238E27FC236}">
                <a16:creationId xmlns:a16="http://schemas.microsoft.com/office/drawing/2014/main" id="{60CD93FD-5846-F9CB-3EA2-B24C871B368E}"/>
              </a:ext>
            </a:extLst>
          </p:cNvPr>
          <p:cNvSpPr>
            <a:spLocks noGrp="1"/>
          </p:cNvSpPr>
          <p:nvPr>
            <p:ph sz="half" idx="1"/>
          </p:nvPr>
        </p:nvSpPr>
        <p:spPr>
          <a:xfrm>
            <a:off x="1077362" y="1954452"/>
            <a:ext cx="9950103" cy="2090738"/>
          </a:xfrm>
        </p:spPr>
        <p:txBody>
          <a:bodyPr>
            <a:normAutofit/>
          </a:bodyPr>
          <a:lstStyle/>
          <a:p>
            <a:pPr marL="0" indent="0">
              <a:buNone/>
            </a:pPr>
            <a:r>
              <a:rPr lang="en-US" sz="2400"/>
              <a:t>While VPNs provide privacy and some level of security by encrypting your internet connection, they do not protect against all types of cyber threats. </a:t>
            </a:r>
          </a:p>
          <a:p>
            <a:pPr marL="0" indent="0">
              <a:buNone/>
            </a:pPr>
            <a:endParaRPr lang="en-US" sz="2400"/>
          </a:p>
        </p:txBody>
      </p:sp>
      <p:sp>
        <p:nvSpPr>
          <p:cNvPr id="4" name="Content Placeholder 3">
            <a:extLst>
              <a:ext uri="{FF2B5EF4-FFF2-40B4-BE49-F238E27FC236}">
                <a16:creationId xmlns:a16="http://schemas.microsoft.com/office/drawing/2014/main" id="{EB1844C9-8822-B146-6A76-FE9DD63CBA56}"/>
              </a:ext>
            </a:extLst>
          </p:cNvPr>
          <p:cNvSpPr>
            <a:spLocks noGrp="1"/>
          </p:cNvSpPr>
          <p:nvPr>
            <p:ph sz="half" idx="2"/>
          </p:nvPr>
        </p:nvSpPr>
        <p:spPr>
          <a:xfrm>
            <a:off x="1164535" y="3513962"/>
            <a:ext cx="8162925" cy="2762249"/>
          </a:xfrm>
        </p:spPr>
        <p:txBody>
          <a:bodyPr>
            <a:normAutofit/>
          </a:bodyPr>
          <a:lstStyle/>
          <a:p>
            <a:r>
              <a:rPr lang="en-US" sz="2000" b="1"/>
              <a:t>Consider what locations VPNs are connecting you to</a:t>
            </a:r>
          </a:p>
          <a:p>
            <a:r>
              <a:rPr lang="en-US" sz="2000" b="1"/>
              <a:t>Be smart about open networks</a:t>
            </a:r>
          </a:p>
          <a:p>
            <a:r>
              <a:rPr lang="en-US" sz="2000" b="1"/>
              <a:t>Consider using your hotspot</a:t>
            </a:r>
            <a:endParaRPr lang="en-US" sz="2000"/>
          </a:p>
        </p:txBody>
      </p:sp>
      <p:pic>
        <p:nvPicPr>
          <p:cNvPr id="6" name="Graphic 5" descr="Internet with solid fill">
            <a:extLst>
              <a:ext uri="{FF2B5EF4-FFF2-40B4-BE49-F238E27FC236}">
                <a16:creationId xmlns:a16="http://schemas.microsoft.com/office/drawing/2014/main" id="{53708FC0-8C90-CAB9-170E-843AFCA5AB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68328" y="3612902"/>
            <a:ext cx="3269449" cy="3269449"/>
          </a:xfrm>
          <a:prstGeom prst="rect">
            <a:avLst/>
          </a:prstGeom>
        </p:spPr>
      </p:pic>
    </p:spTree>
    <p:extLst>
      <p:ext uri="{BB962C8B-B14F-4D97-AF65-F5344CB8AC3E}">
        <p14:creationId xmlns:p14="http://schemas.microsoft.com/office/powerpoint/2010/main" val="1124881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B6E2-3DC1-7B1E-C4E4-3E0830E0D17E}"/>
              </a:ext>
            </a:extLst>
          </p:cNvPr>
          <p:cNvSpPr>
            <a:spLocks noGrp="1"/>
          </p:cNvSpPr>
          <p:nvPr>
            <p:ph type="title"/>
          </p:nvPr>
        </p:nvSpPr>
        <p:spPr>
          <a:xfrm>
            <a:off x="1077362" y="720433"/>
            <a:ext cx="9950103" cy="784517"/>
          </a:xfrm>
        </p:spPr>
        <p:txBody>
          <a:bodyPr>
            <a:noAutofit/>
          </a:bodyPr>
          <a:lstStyle/>
          <a:p>
            <a:r>
              <a:rPr lang="en-US" sz="3600" b="0"/>
              <a:t>Beware of Common Cyber Crimes</a:t>
            </a:r>
          </a:p>
        </p:txBody>
      </p:sp>
      <p:sp>
        <p:nvSpPr>
          <p:cNvPr id="3" name="Content Placeholder 2">
            <a:extLst>
              <a:ext uri="{FF2B5EF4-FFF2-40B4-BE49-F238E27FC236}">
                <a16:creationId xmlns:a16="http://schemas.microsoft.com/office/drawing/2014/main" id="{60CD93FD-5846-F9CB-3EA2-B24C871B368E}"/>
              </a:ext>
            </a:extLst>
          </p:cNvPr>
          <p:cNvSpPr>
            <a:spLocks noGrp="1"/>
          </p:cNvSpPr>
          <p:nvPr>
            <p:ph sz="half" idx="1"/>
          </p:nvPr>
        </p:nvSpPr>
        <p:spPr>
          <a:xfrm>
            <a:off x="1077361" y="1403351"/>
            <a:ext cx="9950103" cy="2214562"/>
          </a:xfrm>
        </p:spPr>
        <p:txBody>
          <a:bodyPr>
            <a:normAutofit/>
          </a:bodyPr>
          <a:lstStyle/>
          <a:p>
            <a:pPr marL="0" indent="0">
              <a:buNone/>
            </a:pPr>
            <a:r>
              <a:rPr lang="en-US" sz="2400"/>
              <a:t>Cyber crimes like phishing, malware, and ransomware attacks are prevalent threats that can lead to data loss, financial fraud, and identity theft. </a:t>
            </a:r>
          </a:p>
          <a:p>
            <a:pPr marL="0" indent="0">
              <a:buNone/>
            </a:pPr>
            <a:endParaRPr lang="en-US" sz="2400"/>
          </a:p>
        </p:txBody>
      </p:sp>
      <p:graphicFrame>
        <p:nvGraphicFramePr>
          <p:cNvPr id="7" name="Content Placeholder 3">
            <a:extLst>
              <a:ext uri="{FF2B5EF4-FFF2-40B4-BE49-F238E27FC236}">
                <a16:creationId xmlns:a16="http://schemas.microsoft.com/office/drawing/2014/main" id="{EC5A3CA7-A8FE-1A82-0508-CA7E49FB3808}"/>
              </a:ext>
            </a:extLst>
          </p:cNvPr>
          <p:cNvGraphicFramePr>
            <a:graphicFrameLocks noGrp="1"/>
          </p:cNvGraphicFramePr>
          <p:nvPr>
            <p:ph sz="half" idx="2"/>
            <p:extLst>
              <p:ext uri="{D42A27DB-BD31-4B8C-83A1-F6EECF244321}">
                <p14:modId xmlns:p14="http://schemas.microsoft.com/office/powerpoint/2010/main" val="1443539105"/>
              </p:ext>
            </p:extLst>
          </p:nvPr>
        </p:nvGraphicFramePr>
        <p:xfrm>
          <a:off x="1077360" y="2610183"/>
          <a:ext cx="4894347" cy="4067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erson looking at a computer screen&#10;&#10;Description automatically generated">
            <a:extLst>
              <a:ext uri="{FF2B5EF4-FFF2-40B4-BE49-F238E27FC236}">
                <a16:creationId xmlns:a16="http://schemas.microsoft.com/office/drawing/2014/main" id="{AEC7A7D2-B7F3-87E8-B4B3-93757F63D6DB}"/>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6316579" y="2610183"/>
            <a:ext cx="4582027" cy="3332080"/>
          </a:xfrm>
          <a:prstGeom prst="rect">
            <a:avLst/>
          </a:prstGeom>
          <a:effectLst>
            <a:softEdge rad="139700"/>
          </a:effectLst>
        </p:spPr>
      </p:pic>
    </p:spTree>
    <p:extLst>
      <p:ext uri="{BB962C8B-B14F-4D97-AF65-F5344CB8AC3E}">
        <p14:creationId xmlns:p14="http://schemas.microsoft.com/office/powerpoint/2010/main" val="268939036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C8AC5F820E5148B5F32ACB89D4A87D" ma:contentTypeVersion="14" ma:contentTypeDescription="Create a new document." ma:contentTypeScope="" ma:versionID="860a13e3dd7a74869becb1be88e3d16a">
  <xsd:schema xmlns:xsd="http://www.w3.org/2001/XMLSchema" xmlns:xs="http://www.w3.org/2001/XMLSchema" xmlns:p="http://schemas.microsoft.com/office/2006/metadata/properties" xmlns:ns2="a85d094f-3794-4bf1-9326-6eab1ad7a61d" xmlns:ns3="47401b59-8513-4429-836d-472b2438ebc9" targetNamespace="http://schemas.microsoft.com/office/2006/metadata/properties" ma:root="true" ma:fieldsID="b945db336449e9713afeaca2d6380fa5" ns2:_="" ns3:_="">
    <xsd:import namespace="a85d094f-3794-4bf1-9326-6eab1ad7a61d"/>
    <xsd:import namespace="47401b59-8513-4429-836d-472b2438ebc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5d094f-3794-4bf1-9326-6eab1ad7a6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e67b2b3-95f8-4615-87b7-f5e18bd5a35f"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401b59-8513-4429-836d-472b2438ebc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7d870c9-50f1-4d0f-93eb-13e0977d6bcf}" ma:internalName="TaxCatchAll" ma:showField="CatchAllData" ma:web="47401b59-8513-4429-836d-472b2438ebc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85d094f-3794-4bf1-9326-6eab1ad7a61d">
      <Terms xmlns="http://schemas.microsoft.com/office/infopath/2007/PartnerControls"/>
    </lcf76f155ced4ddcb4097134ff3c332f>
    <TaxCatchAll xmlns="47401b59-8513-4429-836d-472b2438ebc9" xsi:nil="true"/>
    <SharedWithUsers xmlns="47401b59-8513-4429-836d-472b2438ebc9">
      <UserInfo>
        <DisplayName>Christa Farmer</DisplayName>
        <AccountId>31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D27858-856D-4481-8208-B741F270F4F9}">
  <ds:schemaRefs>
    <ds:schemaRef ds:uri="47401b59-8513-4429-836d-472b2438ebc9"/>
    <ds:schemaRef ds:uri="a85d094f-3794-4bf1-9326-6eab1ad7a6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7A5BC85-E64C-47CA-8B4B-AF3FF2B0C7B0}">
  <ds:schemaRefs>
    <ds:schemaRef ds:uri="47401b59-8513-4429-836d-472b2438ebc9"/>
    <ds:schemaRef ds:uri="a85d094f-3794-4bf1-9326-6eab1ad7a61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AC53D68-A193-4E2E-A6C0-3953C6F750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1332</Words>
  <Application>Microsoft Office PowerPoint</Application>
  <PresentationFormat>Widescreen</PresentationFormat>
  <Paragraphs>121</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Arial,Sans-Serif</vt:lpstr>
      <vt:lpstr>Avenir Next LT Pro Light</vt:lpstr>
      <vt:lpstr>Calibri</vt:lpstr>
      <vt:lpstr>Trebuchet MS</vt:lpstr>
      <vt:lpstr>Wingdings 3</vt:lpstr>
      <vt:lpstr>Facet</vt:lpstr>
      <vt:lpstr>Protecting Your Digital Life </vt:lpstr>
      <vt:lpstr>Important Information</vt:lpstr>
      <vt:lpstr>Quiz Time!</vt:lpstr>
      <vt:lpstr> How Do We Protect Our Clients?</vt:lpstr>
      <vt:lpstr>The First Line of Defense: Your Password</vt:lpstr>
      <vt:lpstr>Simplify Security with Password Managers</vt:lpstr>
      <vt:lpstr>Significantly Improve Protection with Multifactor Authentication (MFA)</vt:lpstr>
      <vt:lpstr>Network Security &amp; Virtual Private Networks (VPNs)</vt:lpstr>
      <vt:lpstr>Beware of Common Cyber Crimes</vt:lpstr>
      <vt:lpstr>How to Spot Common Phishing Messages</vt:lpstr>
      <vt:lpstr>Is It Phishing?</vt:lpstr>
      <vt:lpstr>Is It Phishing?</vt:lpstr>
      <vt:lpstr>Is It Phishing?</vt:lpstr>
      <vt:lpstr>Staying Safe Online</vt:lpstr>
      <vt:lpstr>How BRIO Works to Protect YOU</vt:lpstr>
      <vt:lpstr>Help Mitigate Check Fraud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Enterprise Grade Cybersecurity Meets White-Glove IT Service</dc:title>
  <dc:creator>Maxwell Alles</dc:creator>
  <cp:lastModifiedBy>Shannon Kennedy</cp:lastModifiedBy>
  <cp:revision>8</cp:revision>
  <dcterms:created xsi:type="dcterms:W3CDTF">2023-03-20T16:25:03Z</dcterms:created>
  <dcterms:modified xsi:type="dcterms:W3CDTF">2024-04-19T03:51:51Z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0x0101000EC8AC5F820E5148B5F32ACB89D4A87D</vt:lpwstr>
  </property>
  <property fmtid="{D5CDD505-2E9C-101B-9397-08002B2CF9AE}" pid="3" name="MediaServiceImageTags">
    <vt:lpwstr/>
  </property>
</Properties>
</file>