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4"/>
  </p:sldMasterIdLst>
  <p:notesMasterIdLst>
    <p:notesMasterId r:id="rId47"/>
  </p:notesMasterIdLst>
  <p:handoutMasterIdLst>
    <p:handoutMasterId r:id="rId48"/>
  </p:handoutMasterIdLst>
  <p:sldIdLst>
    <p:sldId id="410" r:id="rId5"/>
    <p:sldId id="391" r:id="rId6"/>
    <p:sldId id="425" r:id="rId7"/>
    <p:sldId id="436" r:id="rId8"/>
    <p:sldId id="435" r:id="rId9"/>
    <p:sldId id="437" r:id="rId10"/>
    <p:sldId id="438" r:id="rId11"/>
    <p:sldId id="439" r:id="rId12"/>
    <p:sldId id="383" r:id="rId13"/>
    <p:sldId id="427" r:id="rId14"/>
    <p:sldId id="440" r:id="rId15"/>
    <p:sldId id="407" r:id="rId16"/>
    <p:sldId id="389" r:id="rId17"/>
    <p:sldId id="397" r:id="rId18"/>
    <p:sldId id="441" r:id="rId19"/>
    <p:sldId id="446" r:id="rId20"/>
    <p:sldId id="416" r:id="rId21"/>
    <p:sldId id="411" r:id="rId22"/>
    <p:sldId id="422" r:id="rId23"/>
    <p:sldId id="442" r:id="rId24"/>
    <p:sldId id="443" r:id="rId25"/>
    <p:sldId id="447" r:id="rId26"/>
    <p:sldId id="404" r:id="rId27"/>
    <p:sldId id="418" r:id="rId28"/>
    <p:sldId id="444" r:id="rId29"/>
    <p:sldId id="445" r:id="rId30"/>
    <p:sldId id="406" r:id="rId31"/>
    <p:sldId id="405" r:id="rId32"/>
    <p:sldId id="398" r:id="rId33"/>
    <p:sldId id="434" r:id="rId34"/>
    <p:sldId id="430" r:id="rId35"/>
    <p:sldId id="408" r:id="rId36"/>
    <p:sldId id="428" r:id="rId37"/>
    <p:sldId id="429" r:id="rId38"/>
    <p:sldId id="412" r:id="rId39"/>
    <p:sldId id="419" r:id="rId40"/>
    <p:sldId id="417" r:id="rId41"/>
    <p:sldId id="431" r:id="rId42"/>
    <p:sldId id="432" r:id="rId43"/>
    <p:sldId id="433" r:id="rId44"/>
    <p:sldId id="420" r:id="rId45"/>
    <p:sldId id="42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E0BA63-361F-4B07-881B-749E140DAB6E}" v="13" dt="2024-04-10T00:25:18.580"/>
    <p1510:client id="{9355C12E-2893-48C4-974F-4478A1217827}" v="56" dt="2024-04-08T22:01:53.257"/>
  </p1510:revLst>
</p1510:revInfo>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0" autoAdjust="0"/>
    <p:restoredTop sz="96327" autoAdjust="0"/>
  </p:normalViewPr>
  <p:slideViewPr>
    <p:cSldViewPr snapToGrid="0">
      <p:cViewPr varScale="1">
        <p:scale>
          <a:sx n="75" d="100"/>
          <a:sy n="75" d="100"/>
        </p:scale>
        <p:origin x="56" y="5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nnon Kennedy" clId="Web-{84E0BA63-361F-4B07-881B-749E140DAB6E}"/>
    <pc:docChg chg="modSld">
      <pc:chgData name="Shannon Kennedy" userId="" providerId="" clId="Web-{84E0BA63-361F-4B07-881B-749E140DAB6E}" dt="2024-04-10T00:25:18.580" v="10" actId="1076"/>
      <pc:docMkLst>
        <pc:docMk/>
      </pc:docMkLst>
      <pc:sldChg chg="modSp">
        <pc:chgData name="Shannon Kennedy" userId="" providerId="" clId="Web-{84E0BA63-361F-4B07-881B-749E140DAB6E}" dt="2024-04-10T00:19:52.586" v="3" actId="1076"/>
        <pc:sldMkLst>
          <pc:docMk/>
          <pc:sldMk cId="298364507" sldId="406"/>
        </pc:sldMkLst>
        <pc:spChg chg="mod">
          <ac:chgData name="Shannon Kennedy" userId="" providerId="" clId="Web-{84E0BA63-361F-4B07-881B-749E140DAB6E}" dt="2024-04-10T00:19:52.586" v="3" actId="1076"/>
          <ac:spMkLst>
            <pc:docMk/>
            <pc:sldMk cId="298364507" sldId="406"/>
            <ac:spMk id="2" creationId="{F52A871D-B15E-C971-7C85-0AF173E38781}"/>
          </ac:spMkLst>
        </pc:spChg>
        <pc:spChg chg="mod">
          <ac:chgData name="Shannon Kennedy" userId="" providerId="" clId="Web-{84E0BA63-361F-4B07-881B-749E140DAB6E}" dt="2024-04-10T00:19:35.914" v="2" actId="20577"/>
          <ac:spMkLst>
            <pc:docMk/>
            <pc:sldMk cId="298364507" sldId="406"/>
            <ac:spMk id="3" creationId="{34F2E863-4A4C-76FE-444A-083F93043389}"/>
          </ac:spMkLst>
        </pc:spChg>
      </pc:sldChg>
      <pc:sldChg chg="modSp">
        <pc:chgData name="Shannon Kennedy" userId="" providerId="" clId="Web-{84E0BA63-361F-4B07-881B-749E140DAB6E}" dt="2024-04-10T00:20:47.416" v="7" actId="1076"/>
        <pc:sldMkLst>
          <pc:docMk/>
          <pc:sldMk cId="780673641" sldId="412"/>
        </pc:sldMkLst>
        <pc:spChg chg="mod">
          <ac:chgData name="Shannon Kennedy" userId="" providerId="" clId="Web-{84E0BA63-361F-4B07-881B-749E140DAB6E}" dt="2024-04-10T00:20:47.416" v="7" actId="1076"/>
          <ac:spMkLst>
            <pc:docMk/>
            <pc:sldMk cId="780673641" sldId="412"/>
            <ac:spMk id="3" creationId="{545D3755-C3E2-975E-DE68-CDECC4B526EC}"/>
          </ac:spMkLst>
        </pc:spChg>
        <pc:spChg chg="mod">
          <ac:chgData name="Shannon Kennedy" userId="" providerId="" clId="Web-{84E0BA63-361F-4B07-881B-749E140DAB6E}" dt="2024-04-10T00:20:17.978" v="5" actId="20577"/>
          <ac:spMkLst>
            <pc:docMk/>
            <pc:sldMk cId="780673641" sldId="412"/>
            <ac:spMk id="4" creationId="{4A377E5A-5A10-73ED-2EA6-86F429711B82}"/>
          </ac:spMkLst>
        </pc:spChg>
      </pc:sldChg>
      <pc:sldChg chg="modSp">
        <pc:chgData name="Shannon Kennedy" userId="" providerId="" clId="Web-{84E0BA63-361F-4B07-881B-749E140DAB6E}" dt="2024-04-10T00:25:18.580" v="10" actId="1076"/>
        <pc:sldMkLst>
          <pc:docMk/>
          <pc:sldMk cId="3932141655" sldId="419"/>
        </pc:sldMkLst>
        <pc:spChg chg="mod">
          <ac:chgData name="Shannon Kennedy" userId="" providerId="" clId="Web-{84E0BA63-361F-4B07-881B-749E140DAB6E}" dt="2024-04-10T00:25:18.580" v="10" actId="1076"/>
          <ac:spMkLst>
            <pc:docMk/>
            <pc:sldMk cId="3932141655" sldId="419"/>
            <ac:spMk id="2" creationId="{65B8CE60-587E-1D5C-8B50-ED3441BA49CE}"/>
          </ac:spMkLst>
        </pc:spChg>
        <pc:spChg chg="mod">
          <ac:chgData name="Shannon Kennedy" userId="" providerId="" clId="Web-{84E0BA63-361F-4B07-881B-749E140DAB6E}" dt="2024-04-10T00:24:56.454" v="9" actId="20577"/>
          <ac:spMkLst>
            <pc:docMk/>
            <pc:sldMk cId="3932141655" sldId="419"/>
            <ac:spMk id="3" creationId="{0E02AE9C-BA1D-195E-3B93-A5A0CC03D8F3}"/>
          </ac:spMkLst>
        </pc:spChg>
      </pc:sldChg>
    </pc:docChg>
  </pc:docChgLst>
  <pc:docChgLst>
    <pc:chgData name="Shannon Kennedy" clId="Web-{9355C12E-2893-48C4-974F-4478A1217827}"/>
    <pc:docChg chg="addSld delSld modSld sldOrd">
      <pc:chgData name="Shannon Kennedy" userId="" providerId="" clId="Web-{9355C12E-2893-48C4-974F-4478A1217827}" dt="2024-04-08T22:01:53.257" v="53" actId="20577"/>
      <pc:docMkLst>
        <pc:docMk/>
      </pc:docMkLst>
      <pc:sldChg chg="modSp">
        <pc:chgData name="Shannon Kennedy" userId="" providerId="" clId="Web-{9355C12E-2893-48C4-974F-4478A1217827}" dt="2024-04-08T22:01:53.257" v="53" actId="20577"/>
        <pc:sldMkLst>
          <pc:docMk/>
          <pc:sldMk cId="3346685798" sldId="383"/>
        </pc:sldMkLst>
        <pc:spChg chg="mod">
          <ac:chgData name="Shannon Kennedy" userId="" providerId="" clId="Web-{9355C12E-2893-48C4-974F-4478A1217827}" dt="2024-04-08T22:01:53.257" v="53" actId="20577"/>
          <ac:spMkLst>
            <pc:docMk/>
            <pc:sldMk cId="3346685798" sldId="383"/>
            <ac:spMk id="3" creationId="{3B8EBC2C-6DD7-5003-38EB-40753046FE8C}"/>
          </ac:spMkLst>
        </pc:spChg>
      </pc:sldChg>
      <pc:sldChg chg="addSp delSp modSp ord">
        <pc:chgData name="Shannon Kennedy" userId="" providerId="" clId="Web-{9355C12E-2893-48C4-974F-4478A1217827}" dt="2024-04-08T21:54:01.238" v="48" actId="1076"/>
        <pc:sldMkLst>
          <pc:docMk/>
          <pc:sldMk cId="3200312026" sldId="391"/>
        </pc:sldMkLst>
        <pc:spChg chg="mod">
          <ac:chgData name="Shannon Kennedy" userId="" providerId="" clId="Web-{9355C12E-2893-48C4-974F-4478A1217827}" dt="2024-04-08T21:52:23.312" v="38" actId="20577"/>
          <ac:spMkLst>
            <pc:docMk/>
            <pc:sldMk cId="3200312026" sldId="391"/>
            <ac:spMk id="3" creationId="{545D3755-C3E2-975E-DE68-CDECC4B526EC}"/>
          </ac:spMkLst>
        </pc:spChg>
        <pc:spChg chg="add del mod">
          <ac:chgData name="Shannon Kennedy" userId="" providerId="" clId="Web-{9355C12E-2893-48C4-974F-4478A1217827}" dt="2024-04-08T21:52:35.703" v="40"/>
          <ac:spMkLst>
            <pc:docMk/>
            <pc:sldMk cId="3200312026" sldId="391"/>
            <ac:spMk id="4" creationId="{0765C2E5-39D8-EFB3-9258-022EE12EF96B}"/>
          </ac:spMkLst>
        </pc:spChg>
        <pc:spChg chg="add mod">
          <ac:chgData name="Shannon Kennedy" userId="" providerId="" clId="Web-{9355C12E-2893-48C4-974F-4478A1217827}" dt="2024-04-08T21:53:03.486" v="42" actId="1076"/>
          <ac:spMkLst>
            <pc:docMk/>
            <pc:sldMk cId="3200312026" sldId="391"/>
            <ac:spMk id="5" creationId="{41AF4484-2317-27AD-AD26-3C3AB7557DB7}"/>
          </ac:spMkLst>
        </pc:spChg>
        <pc:spChg chg="del">
          <ac:chgData name="Shannon Kennedy" userId="" providerId="" clId="Web-{9355C12E-2893-48C4-974F-4478A1217827}" dt="2024-04-08T21:51:05.606" v="27"/>
          <ac:spMkLst>
            <pc:docMk/>
            <pc:sldMk cId="3200312026" sldId="391"/>
            <ac:spMk id="7" creationId="{F70BD87D-F7DA-961B-4024-A354DC87D168}"/>
          </ac:spMkLst>
        </pc:spChg>
        <pc:picChg chg="add mod">
          <ac:chgData name="Shannon Kennedy" userId="" providerId="" clId="Web-{9355C12E-2893-48C4-974F-4478A1217827}" dt="2024-04-08T21:54:01.238" v="48" actId="1076"/>
          <ac:picMkLst>
            <pc:docMk/>
            <pc:sldMk cId="3200312026" sldId="391"/>
            <ac:picMk id="6" creationId="{9ADF1416-399E-DBDA-24ED-0EF24BFCF027}"/>
          </ac:picMkLst>
        </pc:picChg>
      </pc:sldChg>
      <pc:sldChg chg="addSp modSp">
        <pc:chgData name="Shannon Kennedy" userId="" providerId="" clId="Web-{9355C12E-2893-48C4-974F-4478A1217827}" dt="2024-04-08T21:53:46.097" v="47" actId="1076"/>
        <pc:sldMkLst>
          <pc:docMk/>
          <pc:sldMk cId="3390304222" sldId="410"/>
        </pc:sldMkLst>
        <pc:picChg chg="add mod">
          <ac:chgData name="Shannon Kennedy" userId="" providerId="" clId="Web-{9355C12E-2893-48C4-974F-4478A1217827}" dt="2024-04-08T21:53:46.097" v="47" actId="1076"/>
          <ac:picMkLst>
            <pc:docMk/>
            <pc:sldMk cId="3390304222" sldId="410"/>
            <ac:picMk id="3" creationId="{AA8F327D-E5FF-D786-9A9C-8666514096BE}"/>
          </ac:picMkLst>
        </pc:picChg>
      </pc:sldChg>
      <pc:sldChg chg="addSp delSp modSp new del">
        <pc:chgData name="Shannon Kennedy" userId="" providerId="" clId="Web-{9355C12E-2893-48C4-974F-4478A1217827}" dt="2024-04-08T21:54:09.145" v="49"/>
        <pc:sldMkLst>
          <pc:docMk/>
          <pc:sldMk cId="421268892" sldId="421"/>
        </pc:sldMkLst>
        <pc:spChg chg="mod">
          <ac:chgData name="Shannon Kennedy" userId="" providerId="" clId="Web-{9355C12E-2893-48C4-974F-4478A1217827}" dt="2024-04-08T21:47:11.065" v="20" actId="1076"/>
          <ac:spMkLst>
            <pc:docMk/>
            <pc:sldMk cId="421268892" sldId="421"/>
            <ac:spMk id="2" creationId="{F5FE3BB5-B367-7BE2-F32E-370274236271}"/>
          </ac:spMkLst>
        </pc:spChg>
        <pc:spChg chg="mod">
          <ac:chgData name="Shannon Kennedy" userId="" providerId="" clId="Web-{9355C12E-2893-48C4-974F-4478A1217827}" dt="2024-04-08T21:48:08.943" v="22" actId="1076"/>
          <ac:spMkLst>
            <pc:docMk/>
            <pc:sldMk cId="421268892" sldId="421"/>
            <ac:spMk id="3" creationId="{05E693B5-1B29-FE8E-B841-2A857ED1897D}"/>
          </ac:spMkLst>
        </pc:spChg>
        <pc:picChg chg="add del mod">
          <ac:chgData name="Shannon Kennedy" userId="" providerId="" clId="Web-{9355C12E-2893-48C4-974F-4478A1217827}" dt="2024-04-08T21:53:08.939" v="43"/>
          <ac:picMkLst>
            <pc:docMk/>
            <pc:sldMk cId="421268892" sldId="421"/>
            <ac:picMk id="5" creationId="{B3FA2D0C-DE96-AB82-A544-E86FF6857370}"/>
          </ac:picMkLst>
        </pc:picChg>
      </pc:sldChg>
      <pc:sldChg chg="add replId">
        <pc:chgData name="Shannon Kennedy" userId="" providerId="" clId="Web-{9355C12E-2893-48C4-974F-4478A1217827}" dt="2024-04-08T21:50:47.152" v="25"/>
        <pc:sldMkLst>
          <pc:docMk/>
          <pc:sldMk cId="3239649164" sldId="422"/>
        </pc:sldMkLst>
      </pc:sldChg>
      <pc:sldChg chg="add del replId">
        <pc:chgData name="Shannon Kennedy" userId="" providerId="" clId="Web-{9355C12E-2893-48C4-974F-4478A1217827}" dt="2024-04-08T22:01:28.803" v="52"/>
        <pc:sldMkLst>
          <pc:docMk/>
          <pc:sldMk cId="1924564348" sldId="42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8F6756E-81DA-9FAC-70D8-556F658BDD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BEDD12-BCD5-485B-BCBC-34BB01D7923C}" type="datetimeFigureOut">
              <a:rPr lang="en-US" smtClean="0"/>
              <a:t>5/16/2024</a:t>
            </a:fld>
            <a:endParaRPr lang="en-US" dirty="0"/>
          </a:p>
        </p:txBody>
      </p:sp>
      <p:sp>
        <p:nvSpPr>
          <p:cNvPr id="6" name="Slide Number Placeholder 5">
            <a:extLst>
              <a:ext uri="{FF2B5EF4-FFF2-40B4-BE49-F238E27FC236}">
                <a16:creationId xmlns:a16="http://schemas.microsoft.com/office/drawing/2014/main" id="{A771D415-D05A-7067-CCD3-457153D96C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C230DF-5933-439D-898F-38E9AC9BA688}" type="slidenum">
              <a:rPr lang="en-US" smtClean="0"/>
              <a:t>‹#›</a:t>
            </a:fld>
            <a:endParaRPr lang="en-US" dirty="0"/>
          </a:p>
        </p:txBody>
      </p:sp>
      <p:sp>
        <p:nvSpPr>
          <p:cNvPr id="7" name="Footer Placeholder 6">
            <a:extLst>
              <a:ext uri="{FF2B5EF4-FFF2-40B4-BE49-F238E27FC236}">
                <a16:creationId xmlns:a16="http://schemas.microsoft.com/office/drawing/2014/main" id="{B97095E3-54D2-CFD2-4F49-7536FC8641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8" name="Header Placeholder 7">
            <a:extLst>
              <a:ext uri="{FF2B5EF4-FFF2-40B4-BE49-F238E27FC236}">
                <a16:creationId xmlns:a16="http://schemas.microsoft.com/office/drawing/2014/main" id="{521EE01A-C0B5-5ECF-96DD-768F86AA15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Tree>
    <p:extLst>
      <p:ext uri="{BB962C8B-B14F-4D97-AF65-F5344CB8AC3E}">
        <p14:creationId xmlns:p14="http://schemas.microsoft.com/office/powerpoint/2010/main" val="2653228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7A52F-9D89-7442-A8E9-48D1527B5F6B}" type="datetimeFigureOut">
              <a:rPr lang="en-US" smtClean="0"/>
              <a:t>5/16/2024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C7E07-3C67-C64C-8DA0-0404F6303970}" type="slidenum">
              <a:rPr lang="en-US" smtClean="0"/>
              <a:t>‹#›</a:t>
            </a:fld>
            <a:endParaRPr lang="en-US" dirty="0"/>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a:t>
            </a:fld>
            <a:endParaRPr lang="en-US" dirty="0"/>
          </a:p>
        </p:txBody>
      </p:sp>
    </p:spTree>
    <p:extLst>
      <p:ext uri="{BB962C8B-B14F-4D97-AF65-F5344CB8AC3E}">
        <p14:creationId xmlns:p14="http://schemas.microsoft.com/office/powerpoint/2010/main" val="1092453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BC04D-2568-C19F-6211-ABA7996CBC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BD96A4-D432-FA69-5E46-4DF91D77CA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639921-CFBB-DE6F-31EB-81B758CA02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53E3F8-8185-F97B-2F08-1F44FCE2A5AB}"/>
              </a:ext>
            </a:extLst>
          </p:cNvPr>
          <p:cNvSpPr>
            <a:spLocks noGrp="1"/>
          </p:cNvSpPr>
          <p:nvPr>
            <p:ph type="sldNum" sz="quarter" idx="5"/>
          </p:nvPr>
        </p:nvSpPr>
        <p:spPr/>
        <p:txBody>
          <a:bodyPr/>
          <a:lstStyle/>
          <a:p>
            <a:fld id="{A89C7E07-3C67-C64C-8DA0-0404F6303970}" type="slidenum">
              <a:rPr lang="en-US" smtClean="0"/>
              <a:t>14</a:t>
            </a:fld>
            <a:endParaRPr lang="en-US" dirty="0"/>
          </a:p>
        </p:txBody>
      </p:sp>
    </p:spTree>
    <p:extLst>
      <p:ext uri="{BB962C8B-B14F-4D97-AF65-F5344CB8AC3E}">
        <p14:creationId xmlns:p14="http://schemas.microsoft.com/office/powerpoint/2010/main" val="3727777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Dog mom</a:t>
            </a:r>
          </a:p>
          <a:p>
            <a:r>
              <a:rPr lang="en-US" dirty="0"/>
              <a:t>Community builder</a:t>
            </a:r>
          </a:p>
          <a:p>
            <a:r>
              <a:rPr lang="en-US" dirty="0"/>
              <a:t>Volunteer</a:t>
            </a:r>
          </a:p>
          <a:p>
            <a:r>
              <a:rPr lang="en-US" dirty="0"/>
              <a:t>Mentor</a:t>
            </a:r>
          </a:p>
          <a:p>
            <a:r>
              <a:rPr lang="en-US" dirty="0"/>
              <a:t>Crafter</a:t>
            </a:r>
          </a:p>
          <a:p>
            <a:r>
              <a:rPr lang="en-US" dirty="0"/>
              <a:t>Earner</a:t>
            </a:r>
          </a:p>
        </p:txBody>
      </p:sp>
      <p:sp>
        <p:nvSpPr>
          <p:cNvPr id="4" name="Slide Number Placeholder 3"/>
          <p:cNvSpPr>
            <a:spLocks noGrp="1"/>
          </p:cNvSpPr>
          <p:nvPr>
            <p:ph type="sldNum" sz="quarter" idx="5"/>
          </p:nvPr>
        </p:nvSpPr>
        <p:spPr/>
        <p:txBody>
          <a:bodyPr/>
          <a:lstStyle/>
          <a:p>
            <a:fld id="{A89C7E07-3C67-C64C-8DA0-0404F6303970}" type="slidenum">
              <a:rPr lang="en-US" smtClean="0"/>
              <a:t>15</a:t>
            </a:fld>
            <a:endParaRPr lang="en-US" dirty="0"/>
          </a:p>
        </p:txBody>
      </p:sp>
    </p:spTree>
    <p:extLst>
      <p:ext uri="{BB962C8B-B14F-4D97-AF65-F5344CB8AC3E}">
        <p14:creationId xmlns:p14="http://schemas.microsoft.com/office/powerpoint/2010/main" val="3312037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17</a:t>
            </a:fld>
            <a:endParaRPr lang="en-US" dirty="0"/>
          </a:p>
        </p:txBody>
      </p:sp>
    </p:spTree>
    <p:extLst>
      <p:ext uri="{BB962C8B-B14F-4D97-AF65-F5344CB8AC3E}">
        <p14:creationId xmlns:p14="http://schemas.microsoft.com/office/powerpoint/2010/main" val="3901407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18</a:t>
            </a:fld>
            <a:endParaRPr lang="en-US" dirty="0"/>
          </a:p>
        </p:txBody>
      </p:sp>
    </p:spTree>
    <p:extLst>
      <p:ext uri="{BB962C8B-B14F-4D97-AF65-F5344CB8AC3E}">
        <p14:creationId xmlns:p14="http://schemas.microsoft.com/office/powerpoint/2010/main" val="3135527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19</a:t>
            </a:fld>
            <a:endParaRPr lang="en-US" dirty="0"/>
          </a:p>
        </p:txBody>
      </p:sp>
    </p:spTree>
    <p:extLst>
      <p:ext uri="{BB962C8B-B14F-4D97-AF65-F5344CB8AC3E}">
        <p14:creationId xmlns:p14="http://schemas.microsoft.com/office/powerpoint/2010/main" val="2248767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21</a:t>
            </a:fld>
            <a:endParaRPr lang="en-US" dirty="0"/>
          </a:p>
        </p:txBody>
      </p:sp>
    </p:spTree>
    <p:extLst>
      <p:ext uri="{BB962C8B-B14F-4D97-AF65-F5344CB8AC3E}">
        <p14:creationId xmlns:p14="http://schemas.microsoft.com/office/powerpoint/2010/main" val="2174348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23</a:t>
            </a:fld>
            <a:endParaRPr lang="en-US" dirty="0"/>
          </a:p>
        </p:txBody>
      </p:sp>
    </p:spTree>
    <p:extLst>
      <p:ext uri="{BB962C8B-B14F-4D97-AF65-F5344CB8AC3E}">
        <p14:creationId xmlns:p14="http://schemas.microsoft.com/office/powerpoint/2010/main" val="634596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24</a:t>
            </a:fld>
            <a:endParaRPr lang="en-US" dirty="0"/>
          </a:p>
        </p:txBody>
      </p:sp>
    </p:spTree>
    <p:extLst>
      <p:ext uri="{BB962C8B-B14F-4D97-AF65-F5344CB8AC3E}">
        <p14:creationId xmlns:p14="http://schemas.microsoft.com/office/powerpoint/2010/main" val="1312729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27</a:t>
            </a:fld>
            <a:endParaRPr lang="en-US" dirty="0"/>
          </a:p>
        </p:txBody>
      </p:sp>
    </p:spTree>
    <p:extLst>
      <p:ext uri="{BB962C8B-B14F-4D97-AF65-F5344CB8AC3E}">
        <p14:creationId xmlns:p14="http://schemas.microsoft.com/office/powerpoint/2010/main" val="2994759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28</a:t>
            </a:fld>
            <a:endParaRPr lang="en-US" dirty="0"/>
          </a:p>
        </p:txBody>
      </p:sp>
    </p:spTree>
    <p:extLst>
      <p:ext uri="{BB962C8B-B14F-4D97-AF65-F5344CB8AC3E}">
        <p14:creationId xmlns:p14="http://schemas.microsoft.com/office/powerpoint/2010/main" val="4050233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a:t>
            </a:fld>
            <a:endParaRPr lang="en-US" dirty="0"/>
          </a:p>
        </p:txBody>
      </p:sp>
    </p:spTree>
    <p:extLst>
      <p:ext uri="{BB962C8B-B14F-4D97-AF65-F5344CB8AC3E}">
        <p14:creationId xmlns:p14="http://schemas.microsoft.com/office/powerpoint/2010/main" val="3908276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29</a:t>
            </a:fld>
            <a:endParaRPr lang="en-US" dirty="0"/>
          </a:p>
        </p:txBody>
      </p:sp>
    </p:spTree>
    <p:extLst>
      <p:ext uri="{BB962C8B-B14F-4D97-AF65-F5344CB8AC3E}">
        <p14:creationId xmlns:p14="http://schemas.microsoft.com/office/powerpoint/2010/main" val="1765923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30</a:t>
            </a:fld>
            <a:endParaRPr lang="en-US" dirty="0"/>
          </a:p>
        </p:txBody>
      </p:sp>
    </p:spTree>
    <p:extLst>
      <p:ext uri="{BB962C8B-B14F-4D97-AF65-F5344CB8AC3E}">
        <p14:creationId xmlns:p14="http://schemas.microsoft.com/office/powerpoint/2010/main" val="4097310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Dog mom</a:t>
            </a:r>
          </a:p>
          <a:p>
            <a:r>
              <a:rPr lang="en-US" dirty="0"/>
              <a:t>Community builder</a:t>
            </a:r>
          </a:p>
          <a:p>
            <a:r>
              <a:rPr lang="en-US" dirty="0"/>
              <a:t>Volunteer</a:t>
            </a:r>
          </a:p>
          <a:p>
            <a:r>
              <a:rPr lang="en-US" dirty="0"/>
              <a:t>Mentor</a:t>
            </a:r>
          </a:p>
          <a:p>
            <a:r>
              <a:rPr lang="en-US" dirty="0"/>
              <a:t>Crafter</a:t>
            </a:r>
          </a:p>
          <a:p>
            <a:r>
              <a:rPr lang="en-US" dirty="0"/>
              <a:t>Earner</a:t>
            </a:r>
          </a:p>
        </p:txBody>
      </p:sp>
      <p:sp>
        <p:nvSpPr>
          <p:cNvPr id="4" name="Slide Number Placeholder 3"/>
          <p:cNvSpPr>
            <a:spLocks noGrp="1"/>
          </p:cNvSpPr>
          <p:nvPr>
            <p:ph type="sldNum" sz="quarter" idx="5"/>
          </p:nvPr>
        </p:nvSpPr>
        <p:spPr/>
        <p:txBody>
          <a:bodyPr/>
          <a:lstStyle/>
          <a:p>
            <a:fld id="{A89C7E07-3C67-C64C-8DA0-0404F6303970}" type="slidenum">
              <a:rPr lang="en-US" smtClean="0"/>
              <a:t>31</a:t>
            </a:fld>
            <a:endParaRPr lang="en-US" dirty="0"/>
          </a:p>
        </p:txBody>
      </p:sp>
    </p:spTree>
    <p:extLst>
      <p:ext uri="{BB962C8B-B14F-4D97-AF65-F5344CB8AC3E}">
        <p14:creationId xmlns:p14="http://schemas.microsoft.com/office/powerpoint/2010/main" val="1416552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Dog mom</a:t>
            </a:r>
          </a:p>
          <a:p>
            <a:r>
              <a:rPr lang="en-US" dirty="0"/>
              <a:t>Community builder</a:t>
            </a:r>
          </a:p>
          <a:p>
            <a:r>
              <a:rPr lang="en-US" dirty="0"/>
              <a:t>Volunteer</a:t>
            </a:r>
          </a:p>
          <a:p>
            <a:r>
              <a:rPr lang="en-US" dirty="0"/>
              <a:t>Mentor</a:t>
            </a:r>
          </a:p>
          <a:p>
            <a:r>
              <a:rPr lang="en-US" dirty="0"/>
              <a:t>Crafter</a:t>
            </a:r>
          </a:p>
          <a:p>
            <a:r>
              <a:rPr lang="en-US" dirty="0"/>
              <a:t>Earner</a:t>
            </a:r>
          </a:p>
        </p:txBody>
      </p:sp>
      <p:sp>
        <p:nvSpPr>
          <p:cNvPr id="4" name="Slide Number Placeholder 3"/>
          <p:cNvSpPr>
            <a:spLocks noGrp="1"/>
          </p:cNvSpPr>
          <p:nvPr>
            <p:ph type="sldNum" sz="quarter" idx="5"/>
          </p:nvPr>
        </p:nvSpPr>
        <p:spPr/>
        <p:txBody>
          <a:bodyPr/>
          <a:lstStyle/>
          <a:p>
            <a:fld id="{A89C7E07-3C67-C64C-8DA0-0404F6303970}" type="slidenum">
              <a:rPr lang="en-US" smtClean="0"/>
              <a:t>32</a:t>
            </a:fld>
            <a:endParaRPr lang="en-US" dirty="0"/>
          </a:p>
        </p:txBody>
      </p:sp>
    </p:spTree>
    <p:extLst>
      <p:ext uri="{BB962C8B-B14F-4D97-AF65-F5344CB8AC3E}">
        <p14:creationId xmlns:p14="http://schemas.microsoft.com/office/powerpoint/2010/main" val="2116911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33</a:t>
            </a:fld>
            <a:endParaRPr lang="en-US" dirty="0"/>
          </a:p>
        </p:txBody>
      </p:sp>
    </p:spTree>
    <p:extLst>
      <p:ext uri="{BB962C8B-B14F-4D97-AF65-F5344CB8AC3E}">
        <p14:creationId xmlns:p14="http://schemas.microsoft.com/office/powerpoint/2010/main" val="3102202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34</a:t>
            </a:fld>
            <a:endParaRPr lang="en-US" dirty="0"/>
          </a:p>
        </p:txBody>
      </p:sp>
    </p:spTree>
    <p:extLst>
      <p:ext uri="{BB962C8B-B14F-4D97-AF65-F5344CB8AC3E}">
        <p14:creationId xmlns:p14="http://schemas.microsoft.com/office/powerpoint/2010/main" val="2819458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35</a:t>
            </a:fld>
            <a:endParaRPr lang="en-US" dirty="0"/>
          </a:p>
        </p:txBody>
      </p:sp>
    </p:spTree>
    <p:extLst>
      <p:ext uri="{BB962C8B-B14F-4D97-AF65-F5344CB8AC3E}">
        <p14:creationId xmlns:p14="http://schemas.microsoft.com/office/powerpoint/2010/main" val="3453530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36</a:t>
            </a:fld>
            <a:endParaRPr lang="en-US" dirty="0"/>
          </a:p>
        </p:txBody>
      </p:sp>
    </p:spTree>
    <p:extLst>
      <p:ext uri="{BB962C8B-B14F-4D97-AF65-F5344CB8AC3E}">
        <p14:creationId xmlns:p14="http://schemas.microsoft.com/office/powerpoint/2010/main" val="29297643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37</a:t>
            </a:fld>
            <a:endParaRPr lang="en-US" dirty="0"/>
          </a:p>
        </p:txBody>
      </p:sp>
    </p:spTree>
    <p:extLst>
      <p:ext uri="{BB962C8B-B14F-4D97-AF65-F5344CB8AC3E}">
        <p14:creationId xmlns:p14="http://schemas.microsoft.com/office/powerpoint/2010/main" val="15375378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38</a:t>
            </a:fld>
            <a:endParaRPr lang="en-US" dirty="0"/>
          </a:p>
        </p:txBody>
      </p:sp>
    </p:spTree>
    <p:extLst>
      <p:ext uri="{BB962C8B-B14F-4D97-AF65-F5344CB8AC3E}">
        <p14:creationId xmlns:p14="http://schemas.microsoft.com/office/powerpoint/2010/main" val="476195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a:t>
            </a:fld>
            <a:endParaRPr lang="en-US" dirty="0"/>
          </a:p>
        </p:txBody>
      </p:sp>
    </p:spTree>
    <p:extLst>
      <p:ext uri="{BB962C8B-B14F-4D97-AF65-F5344CB8AC3E}">
        <p14:creationId xmlns:p14="http://schemas.microsoft.com/office/powerpoint/2010/main" val="28186197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39</a:t>
            </a:fld>
            <a:endParaRPr lang="en-US" dirty="0"/>
          </a:p>
        </p:txBody>
      </p:sp>
    </p:spTree>
    <p:extLst>
      <p:ext uri="{BB962C8B-B14F-4D97-AF65-F5344CB8AC3E}">
        <p14:creationId xmlns:p14="http://schemas.microsoft.com/office/powerpoint/2010/main" val="1241706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40</a:t>
            </a:fld>
            <a:endParaRPr lang="en-US" dirty="0"/>
          </a:p>
        </p:txBody>
      </p:sp>
    </p:spTree>
    <p:extLst>
      <p:ext uri="{BB962C8B-B14F-4D97-AF65-F5344CB8AC3E}">
        <p14:creationId xmlns:p14="http://schemas.microsoft.com/office/powerpoint/2010/main" val="10654112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41</a:t>
            </a:fld>
            <a:endParaRPr lang="en-US" dirty="0"/>
          </a:p>
        </p:txBody>
      </p:sp>
    </p:spTree>
    <p:extLst>
      <p:ext uri="{BB962C8B-B14F-4D97-AF65-F5344CB8AC3E}">
        <p14:creationId xmlns:p14="http://schemas.microsoft.com/office/powerpoint/2010/main" val="17221775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42</a:t>
            </a:fld>
            <a:endParaRPr lang="en-US" dirty="0"/>
          </a:p>
        </p:txBody>
      </p:sp>
    </p:spTree>
    <p:extLst>
      <p:ext uri="{BB962C8B-B14F-4D97-AF65-F5344CB8AC3E}">
        <p14:creationId xmlns:p14="http://schemas.microsoft.com/office/powerpoint/2010/main" val="2908058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8</a:t>
            </a:fld>
            <a:endParaRPr lang="en-US" dirty="0"/>
          </a:p>
        </p:txBody>
      </p:sp>
    </p:spTree>
    <p:extLst>
      <p:ext uri="{BB962C8B-B14F-4D97-AF65-F5344CB8AC3E}">
        <p14:creationId xmlns:p14="http://schemas.microsoft.com/office/powerpoint/2010/main" val="1833012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9</a:t>
            </a:fld>
            <a:endParaRPr lang="en-US" dirty="0"/>
          </a:p>
        </p:txBody>
      </p:sp>
    </p:spTree>
    <p:extLst>
      <p:ext uri="{BB962C8B-B14F-4D97-AF65-F5344CB8AC3E}">
        <p14:creationId xmlns:p14="http://schemas.microsoft.com/office/powerpoint/2010/main" val="3113416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10</a:t>
            </a:fld>
            <a:endParaRPr lang="en-US" dirty="0"/>
          </a:p>
        </p:txBody>
      </p:sp>
    </p:spTree>
    <p:extLst>
      <p:ext uri="{BB962C8B-B14F-4D97-AF65-F5344CB8AC3E}">
        <p14:creationId xmlns:p14="http://schemas.microsoft.com/office/powerpoint/2010/main" val="1742910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BC04D-2568-C19F-6211-ABA7996CBC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BD96A4-D432-FA69-5E46-4DF91D77CA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639921-CFBB-DE6F-31EB-81B758CA02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53E3F8-8185-F97B-2F08-1F44FCE2A5AB}"/>
              </a:ext>
            </a:extLst>
          </p:cNvPr>
          <p:cNvSpPr>
            <a:spLocks noGrp="1"/>
          </p:cNvSpPr>
          <p:nvPr>
            <p:ph type="sldNum" sz="quarter" idx="5"/>
          </p:nvPr>
        </p:nvSpPr>
        <p:spPr/>
        <p:txBody>
          <a:bodyPr/>
          <a:lstStyle/>
          <a:p>
            <a:fld id="{A89C7E07-3C67-C64C-8DA0-0404F6303970}" type="slidenum">
              <a:rPr lang="en-US" smtClean="0"/>
              <a:t>11</a:t>
            </a:fld>
            <a:endParaRPr lang="en-US" dirty="0"/>
          </a:p>
        </p:txBody>
      </p:sp>
    </p:spTree>
    <p:extLst>
      <p:ext uri="{BB962C8B-B14F-4D97-AF65-F5344CB8AC3E}">
        <p14:creationId xmlns:p14="http://schemas.microsoft.com/office/powerpoint/2010/main" val="307209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12</a:t>
            </a:fld>
            <a:endParaRPr lang="en-US" dirty="0"/>
          </a:p>
        </p:txBody>
      </p:sp>
    </p:spTree>
    <p:extLst>
      <p:ext uri="{BB962C8B-B14F-4D97-AF65-F5344CB8AC3E}">
        <p14:creationId xmlns:p14="http://schemas.microsoft.com/office/powerpoint/2010/main" val="501160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13</a:t>
            </a:fld>
            <a:endParaRPr lang="en-US" dirty="0"/>
          </a:p>
        </p:txBody>
      </p:sp>
    </p:spTree>
    <p:extLst>
      <p:ext uri="{BB962C8B-B14F-4D97-AF65-F5344CB8AC3E}">
        <p14:creationId xmlns:p14="http://schemas.microsoft.com/office/powerpoint/2010/main" val="3576248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4132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tx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555767-B3D8-BD57-1D42-7F6E1E66892B}"/>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9" name="Freeform 13">
              <a:extLst>
                <a:ext uri="{FF2B5EF4-FFF2-40B4-BE49-F238E27FC236}">
                  <a16:creationId xmlns:a16="http://schemas.microsoft.com/office/drawing/2014/main" id="{BC972B6D-098C-52F6-E990-52623B368FB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5" name="Freeform 14">
              <a:extLst>
                <a:ext uri="{FF2B5EF4-FFF2-40B4-BE49-F238E27FC236}">
                  <a16:creationId xmlns:a16="http://schemas.microsoft.com/office/drawing/2014/main" id="{3F0D3EE3-9A8C-531D-1EEE-1AFAB9F3BCA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7" name="Freeform 15">
              <a:extLst>
                <a:ext uri="{FF2B5EF4-FFF2-40B4-BE49-F238E27FC236}">
                  <a16:creationId xmlns:a16="http://schemas.microsoft.com/office/drawing/2014/main" id="{A2BE192C-1768-890B-EC1B-5ED6E1F8259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09" y="4661717"/>
            <a:ext cx="7936230" cy="138076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3670935"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584005"/>
            <a:ext cx="2825115" cy="3999060"/>
          </a:xfrm>
        </p:spPr>
        <p:txBody>
          <a:bodyPr lIns="0" tIns="274320">
            <a:normAutofit/>
          </a:bodyPr>
          <a:lstStyle>
            <a:lvl1pPr marL="0" indent="0">
              <a:spcBef>
                <a:spcPts val="1800"/>
              </a:spcBef>
              <a:buFont typeface="Arial" panose="020B0604020202020204" pitchFamily="34" charset="0"/>
              <a:buNone/>
              <a:defRPr sz="2000"/>
            </a:lvl1pPr>
            <a:lvl2pPr marL="457200" indent="0">
              <a:spcBef>
                <a:spcPts val="1800"/>
              </a:spcBef>
              <a:buNone/>
              <a:defRPr sz="2000"/>
            </a:lvl2pPr>
            <a:lvl3pPr marL="914400" indent="0">
              <a:spcBef>
                <a:spcPts val="1800"/>
              </a:spcBef>
              <a:buNone/>
              <a:defRPr sz="2000"/>
            </a:lvl3pPr>
            <a:lvl4pPr marL="1371600" indent="0">
              <a:spcBef>
                <a:spcPts val="1800"/>
              </a:spcBef>
              <a:buNone/>
              <a:defRPr sz="2000"/>
            </a:lvl4pPr>
            <a:lvl5pPr marL="1828800" indent="0">
              <a:spcBef>
                <a:spcPts val="1800"/>
              </a:spcBef>
              <a:buNone/>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4" y="584005"/>
            <a:ext cx="7926705" cy="399906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2244329111"/>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3" y="2676525"/>
            <a:ext cx="5746750" cy="359747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7620000" y="2676525"/>
            <a:ext cx="3947160" cy="3597470"/>
          </a:xfrm>
        </p:spPr>
        <p:txBody>
          <a:bodyPr lIns="0">
            <a:normAutofit/>
          </a:bodyPr>
          <a:lstStyle>
            <a:lvl1pPr marL="342900" indent="-342900">
              <a:spcBef>
                <a:spcPts val="1800"/>
              </a:spcBef>
              <a:buFont typeface="Arial" panose="020B0604020202020204" pitchFamily="34" charset="0"/>
              <a:buChar char="•"/>
              <a:defRPr sz="2000"/>
            </a:lvl1pPr>
            <a:lvl2pPr>
              <a:spcBef>
                <a:spcPts val="18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649744719"/>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2">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02400"/>
            <a:ext cx="10972800" cy="1570325"/>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594360" y="2628629"/>
            <a:ext cx="10972800" cy="3636740"/>
          </a:xfrm>
        </p:spPr>
        <p:txBody>
          <a:bodyPr>
            <a:noAutofit/>
          </a:bodyPr>
          <a:lstStyle>
            <a:lvl1pPr>
              <a:defRPr/>
            </a:lvl1pPr>
          </a:lstStyle>
          <a:p>
            <a:r>
              <a:rPr lang="en-US"/>
              <a:t>Click icon to add table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41095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594360"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flipH="1" flipV="1">
            <a:off x="6092752" y="0"/>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594360"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4" name="Straight Connector 3">
            <a:extLst>
              <a:ext uri="{FF2B5EF4-FFF2-40B4-BE49-F238E27FC236}">
                <a16:creationId xmlns:a16="http://schemas.microsoft.com/office/drawing/2014/main" id="{58B149C6-5AAC-B8E5-5411-EA38821F6754}"/>
              </a:ext>
              <a:ext uri="{C183D7F6-B498-43B3-948B-1728B52AA6E4}">
                <adec:decorative xmlns:adec="http://schemas.microsoft.com/office/drawing/2017/decorative" val="1"/>
              </a:ext>
            </a:extLst>
          </p:cNvPr>
          <p:cNvCxnSpPr>
            <a:cxnSpLocks/>
          </p:cNvCxnSpPr>
          <p:nvPr userDrawn="1"/>
        </p:nvCxnSpPr>
        <p:spPr>
          <a:xfrm>
            <a:off x="594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69273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hasCustomPrompt="1"/>
          </p:nvPr>
        </p:nvSpPr>
        <p:spPr>
          <a:xfrm>
            <a:off x="594360" y="189572"/>
            <a:ext cx="6787747" cy="1593507"/>
          </a:xfrm>
          <a:prstGeom prst="rect">
            <a:avLst/>
          </a:prstGeom>
        </p:spPr>
        <p:txBody>
          <a:bodyPr lIns="0" tIns="0" rIns="0" bIns="0" anchor="b" anchorCtr="0">
            <a:noAutofit/>
          </a:bodyPr>
          <a:lstStyle>
            <a:lvl1pPr>
              <a:defRPr sz="4400" b="1" i="0" spc="50" baseline="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594359" y="2281918"/>
            <a:ext cx="6787747" cy="3708517"/>
          </a:xfrm>
        </p:spPr>
        <p:txBody>
          <a:bodyPr lIns="0" tIns="228600" rIns="0" bIns="0">
            <a:normAutofit/>
          </a:bodyPr>
          <a:lstStyle>
            <a:lvl1pPr marL="283464" indent="-283464">
              <a:lnSpc>
                <a:spcPct val="80000"/>
              </a:lnSpc>
              <a:spcBef>
                <a:spcPts val="2200"/>
              </a:spcBef>
              <a:buFont typeface="Arial" panose="020B0604020202020204" pitchFamily="34" charset="0"/>
              <a:buChar char="•"/>
              <a:defRPr lang="en-US" sz="2400" b="1" i="0" kern="1200" dirty="0">
                <a:solidFill>
                  <a:schemeClr val="tx2">
                    <a:lumMod val="75000"/>
                  </a:schemeClr>
                </a:solidFill>
                <a:latin typeface="+mn-lt"/>
                <a:ea typeface="+mn-ea"/>
                <a:cs typeface="+mn-cs"/>
              </a:defRPr>
            </a:lvl1pPr>
            <a:lvl2pPr indent="-283464">
              <a:spcBef>
                <a:spcPts val="6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Slide Number Placeholder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a:lstStyle/>
          <a:p>
            <a:fld id="{294A09A9-5501-47C1-A89A-A340965A2BE2}" type="slidenum">
              <a:rPr lang="en-US" smtClean="0"/>
              <a:pPr/>
              <a:t>‹#›</a:t>
            </a:fld>
            <a:endParaRPr lang="en-US" dirty="0">
              <a:latin typeface="+mn-lt"/>
            </a:endParaRPr>
          </a:p>
        </p:txBody>
      </p:sp>
      <p:sp>
        <p:nvSpPr>
          <p:cNvPr id="42" name="Date Placeholder 41">
            <a:extLst>
              <a:ext uri="{FF2B5EF4-FFF2-40B4-BE49-F238E27FC236}">
                <a16:creationId xmlns:a16="http://schemas.microsoft.com/office/drawing/2014/main" id="{29CE2856-DB8F-5603-C085-74C70560FAC8}"/>
              </a:ext>
            </a:extLst>
          </p:cNvPr>
          <p:cNvSpPr>
            <a:spLocks noGrp="1"/>
          </p:cNvSpPr>
          <p:nvPr>
            <p:ph type="dt" sz="half" idx="25"/>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979826C1-7A52-DA25-F422-EE62DED7D1B6}"/>
              </a:ext>
              <a:ext uri="{C183D7F6-B498-43B3-948B-1728B52AA6E4}">
                <adec:decorative xmlns:adec="http://schemas.microsoft.com/office/drawing/2017/decorative" val="1"/>
              </a:ext>
            </a:extLst>
          </p:cNvPr>
          <p:cNvCxnSpPr>
            <a:cxnSpLocks/>
          </p:cNvCxnSpPr>
          <p:nvPr userDrawn="1"/>
        </p:nvCxnSpPr>
        <p:spPr>
          <a:xfrm>
            <a:off x="594360" y="2148840"/>
            <a:ext cx="2130552"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18089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79D0555-EBDC-B53A-212D-A5921795FEC8}"/>
              </a:ext>
            </a:extLst>
          </p:cNvPr>
          <p:cNvSpPr>
            <a:spLocks noGrp="1"/>
          </p:cNvSpPr>
          <p:nvPr>
            <p:ph type="pic" sz="quarter" idx="13"/>
          </p:nvPr>
        </p:nvSpPr>
        <p:spPr>
          <a:xfrm>
            <a:off x="0" y="0"/>
            <a:ext cx="12192000" cy="688054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p:spPr>
        <p:txBody>
          <a:bodyPr wrap="square" tIns="182880">
            <a:noAutofit/>
          </a:bodyPr>
          <a:lstStyle>
            <a:lvl1pPr marL="0" indent="0" algn="ctr">
              <a:buNone/>
              <a:defRPr sz="2000">
                <a:solidFill>
                  <a:schemeClr val="tx1"/>
                </a:solidFill>
              </a:defRPr>
            </a:lvl1pPr>
          </a:lstStyle>
          <a:p>
            <a:r>
              <a:rPr lang="en-US"/>
              <a:t>Click icon to add picture</a:t>
            </a:r>
            <a:endParaRPr lang="en-US" dirty="0"/>
          </a:p>
        </p:txBody>
      </p:sp>
      <p:sp>
        <p:nvSpPr>
          <p:cNvPr id="18" name="Title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59" y="444933"/>
            <a:ext cx="5477479" cy="3291840"/>
          </a:xfrm>
          <a:prstGeom prst="rect">
            <a:avLst/>
          </a:prstGeom>
        </p:spPr>
        <p:txBody>
          <a:bodyPr lIns="0" tIns="0" rIns="0" bIns="0" anchor="b" anchorCtr="0">
            <a:noAutofit/>
          </a:bodyPr>
          <a:lstStyle>
            <a:lvl1pPr>
              <a:defRPr sz="6000" b="1" i="0" baseline="0">
                <a:solidFill>
                  <a:schemeClr val="tx1"/>
                </a:solidFill>
                <a:latin typeface="+mj-lt"/>
              </a:defRPr>
            </a:lvl1pPr>
          </a:lstStyle>
          <a:p>
            <a:r>
              <a:rPr lang="en-US" dirty="0"/>
              <a:t>Click to add title </a:t>
            </a:r>
          </a:p>
        </p:txBody>
      </p:sp>
      <p:sp>
        <p:nvSpPr>
          <p:cNvPr id="7" name="Rectangle 6">
            <a:extLst>
              <a:ext uri="{FF2B5EF4-FFF2-40B4-BE49-F238E27FC236}">
                <a16:creationId xmlns:a16="http://schemas.microsoft.com/office/drawing/2014/main" id="{D96BA398-1ED2-1FCA-63B9-8915A8C7A524}"/>
              </a:ext>
              <a:ext uri="{C183D7F6-B498-43B3-948B-1728B52AA6E4}">
                <adec:decorative xmlns:adec="http://schemas.microsoft.com/office/drawing/2017/decorative" val="1"/>
              </a:ext>
            </a:extLst>
          </p:cNvPr>
          <p:cNvSpPr/>
          <p:nvPr userDrawn="1"/>
        </p:nvSpPr>
        <p:spPr>
          <a:xfrm>
            <a:off x="6309360" y="3951843"/>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9169562"/>
      </p:ext>
    </p:extLst>
  </p:cSld>
  <p:clrMapOvr>
    <a:masterClrMapping/>
  </p:clrMapOvr>
  <p:extLst>
    <p:ext uri="{DCECCB84-F9BA-43D5-87BE-67443E8EF086}">
      <p15:sldGuideLst xmlns:p15="http://schemas.microsoft.com/office/powerpoint/2012/main">
        <p15:guide id="2" pos="7104">
          <p15:clr>
            <a:srgbClr val="FBAE40"/>
          </p15:clr>
        </p15:guide>
        <p15:guide id="3" pos="4344" userDrawn="1">
          <p15:clr>
            <a:srgbClr val="FBAE40"/>
          </p15:clr>
        </p15:guide>
        <p15:guide id="4" pos="4560" userDrawn="1">
          <p15:clr>
            <a:srgbClr val="FBAE40"/>
          </p15:clr>
        </p15:guide>
        <p15:guide id="8" orient="horz" pos="184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299835" y="43052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sp>
        <p:nvSpPr>
          <p:cNvPr id="6" name="Picture Placeholder 5">
            <a:extLst>
              <a:ext uri="{FF2B5EF4-FFF2-40B4-BE49-F238E27FC236}">
                <a16:creationId xmlns:a16="http://schemas.microsoft.com/office/drawing/2014/main" id="{A9973BC6-F6E5-0B3B-C8AB-0AC4020D4E8B}"/>
              </a:ext>
            </a:extLst>
          </p:cNvPr>
          <p:cNvSpPr>
            <a:spLocks noGrp="1"/>
          </p:cNvSpPr>
          <p:nvPr>
            <p:ph type="pic" sz="quarter" idx="12"/>
          </p:nvPr>
        </p:nvSpPr>
        <p:spPr>
          <a:xfrm>
            <a:off x="0" y="-11113"/>
            <a:ext cx="5791200" cy="6880226"/>
          </a:xfrm>
        </p:spPr>
        <p:txBody>
          <a:bodyPr>
            <a:normAutofit/>
          </a:bodyPr>
          <a:lstStyle>
            <a:lvl1pPr marL="0" indent="0" algn="ctr">
              <a:buNone/>
              <a:defRPr sz="2000"/>
            </a:lvl1pPr>
          </a:lstStyle>
          <a:p>
            <a:r>
              <a:rPr lang="en-US"/>
              <a:t>Click icon to add picture</a:t>
            </a:r>
            <a:endParaRPr lang="en-US" dirty="0"/>
          </a:p>
        </p:txBody>
      </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299835" y="456860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7" name="Straight Connector 6">
            <a:extLst>
              <a:ext uri="{FF2B5EF4-FFF2-40B4-BE49-F238E27FC236}">
                <a16:creationId xmlns:a16="http://schemas.microsoft.com/office/drawing/2014/main" id="{29169ED6-4B82-6844-119F-AC15CDF2D3E5}"/>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87914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mmary 2">
    <p:bg>
      <p:bgPr>
        <a:solidFill>
          <a:schemeClr val="tx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anchor="b" anchorCtr="0">
            <a:noAutofit/>
          </a:bodyPr>
          <a:lstStyle>
            <a:lvl1pPr>
              <a:defRPr sz="4400" b="1" i="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a:normAutofit/>
          </a:bodyPr>
          <a:lstStyle>
            <a:lvl1pPr marL="283464" indent="-283464">
              <a:spcBef>
                <a:spcPts val="1800"/>
              </a:spcBef>
              <a:buFont typeface="Arial" panose="020B0604020202020204" pitchFamily="34" charset="0"/>
              <a:buChar char="•"/>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p>
            <a:fld id="{294A09A9-5501-47C1-A89A-A340965A2BE2}" type="slidenum">
              <a:rPr lang="en-US" smtClean="0"/>
              <a:pPr/>
              <a:t>‹#›</a:t>
            </a:fld>
            <a:endParaRPr lang="en-US" dirty="0">
              <a:latin typeface="+mn-lt"/>
            </a:endParaRPr>
          </a:p>
        </p:txBody>
      </p:sp>
      <p:sp>
        <p:nvSpPr>
          <p:cNvPr id="5" name="Date Placeholder 4">
            <a:extLst>
              <a:ext uri="{FF2B5EF4-FFF2-40B4-BE49-F238E27FC236}">
                <a16:creationId xmlns:a16="http://schemas.microsoft.com/office/drawing/2014/main" id="{E9272B8D-F380-9F1A-C8E6-BDD2352B1763}"/>
              </a:ext>
            </a:extLst>
          </p:cNvPr>
          <p:cNvSpPr>
            <a:spLocks noGrp="1"/>
          </p:cNvSpPr>
          <p:nvPr>
            <p:ph type="dt" sz="half" idx="21"/>
          </p:nvPr>
        </p:nvSpPr>
        <p:spPr/>
        <p:txBody>
          <a:bodyPr/>
          <a:lstStyle/>
          <a:p>
            <a:endParaRPr lang="en-US" dirty="0">
              <a:latin typeface="+mn-lt"/>
            </a:endParaRPr>
          </a:p>
        </p:txBody>
      </p:sp>
    </p:spTree>
    <p:extLst>
      <p:ext uri="{BB962C8B-B14F-4D97-AF65-F5344CB8AC3E}">
        <p14:creationId xmlns:p14="http://schemas.microsoft.com/office/powerpoint/2010/main" val="14029641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905"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spTree>
    <p:extLst>
      <p:ext uri="{BB962C8B-B14F-4D97-AF65-F5344CB8AC3E}">
        <p14:creationId xmlns:p14="http://schemas.microsoft.com/office/powerpoint/2010/main" val="2027108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2">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9436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1056953"/>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2E558A9-6DD6-E21D-3A8F-6707E1DD19F1}"/>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12" name="AutoShape 24">
              <a:extLst>
                <a:ext uri="{FF2B5EF4-FFF2-40B4-BE49-F238E27FC236}">
                  <a16:creationId xmlns:a16="http://schemas.microsoft.com/office/drawing/2014/main" id="{3FC994E4-318C-1E66-B4E4-8F8FD08E098F}"/>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7">
              <a:extLst>
                <a:ext uri="{FF2B5EF4-FFF2-40B4-BE49-F238E27FC236}">
                  <a16:creationId xmlns:a16="http://schemas.microsoft.com/office/drawing/2014/main" id="{17C00E6B-F625-6D6C-8364-9DD9F3C3628F}"/>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8">
              <a:extLst>
                <a:ext uri="{FF2B5EF4-FFF2-40B4-BE49-F238E27FC236}">
                  <a16:creationId xmlns:a16="http://schemas.microsoft.com/office/drawing/2014/main" id="{C6197B87-4F65-7981-9463-84830CD3687F}"/>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8" name="Freeform 9">
              <a:extLst>
                <a:ext uri="{FF2B5EF4-FFF2-40B4-BE49-F238E27FC236}">
                  <a16:creationId xmlns:a16="http://schemas.microsoft.com/office/drawing/2014/main" id="{86AA517C-7217-D864-B7E7-40984A2880D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9" name="Freeform 10">
              <a:extLst>
                <a:ext uri="{FF2B5EF4-FFF2-40B4-BE49-F238E27FC236}">
                  <a16:creationId xmlns:a16="http://schemas.microsoft.com/office/drawing/2014/main" id="{524013C6-491C-CAA2-5BD6-7C73596711C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6318885" y="3499667"/>
            <a:ext cx="4939666" cy="254281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6347460"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457201"/>
            <a:ext cx="5198269" cy="2305050"/>
          </a:xfrm>
        </p:spPr>
        <p:txBody>
          <a:bodyPr lIns="0" tIns="274320">
            <a:normAutofit/>
          </a:bodyPr>
          <a:lstStyle>
            <a:lvl1pPr marL="457200" indent="-457200">
              <a:spcBef>
                <a:spcPts val="1800"/>
              </a:spcBef>
              <a:buFont typeface="+mj-lt"/>
              <a:buAutoNum type="arabicPeriod"/>
              <a:defRPr sz="2000"/>
            </a:lvl1pPr>
            <a:lvl2pPr marL="914400" indent="-457200">
              <a:spcBef>
                <a:spcPts val="1800"/>
              </a:spcBef>
              <a:buFont typeface="+mj-lt"/>
              <a:buAutoNum type="alphaLcPeriod"/>
              <a:defRPr sz="2000"/>
            </a:lvl2pPr>
            <a:lvl3pPr marL="1371600" indent="-457200">
              <a:spcBef>
                <a:spcPts val="1800"/>
              </a:spcBef>
              <a:buFont typeface="+mj-lt"/>
              <a:buAutoNum type="arabicParenR"/>
              <a:defRPr sz="2000"/>
            </a:lvl3pPr>
            <a:lvl4pPr marL="1371600" indent="0">
              <a:spcBef>
                <a:spcPts val="1800"/>
              </a:spcBef>
              <a:buFont typeface="+mj-lt"/>
              <a:buNone/>
              <a:defRPr sz="2000"/>
            </a:lvl4pPr>
            <a:lvl5pPr marL="2286000" indent="-457200">
              <a:spcBef>
                <a:spcPts val="1800"/>
              </a:spcBef>
              <a:buFont typeface="+mj-lt"/>
              <a:buAutoNum type="arabicPeriod"/>
              <a:defRPr sz="2000"/>
            </a:lvl5pPr>
          </a:lstStyle>
          <a:p>
            <a:pPr lvl="0"/>
            <a:r>
              <a:rPr lang="en-US" dirty="0"/>
              <a:t>Click to add content</a:t>
            </a:r>
          </a:p>
          <a:p>
            <a:pPr lvl="1"/>
            <a:r>
              <a:rPr lang="en-US" dirty="0"/>
              <a:t>Second level</a:t>
            </a:r>
          </a:p>
          <a:p>
            <a:pPr lvl="2"/>
            <a:r>
              <a:rPr lang="en-US" dirty="0"/>
              <a:t>Third level</a:t>
            </a:r>
          </a:p>
          <a:p>
            <a:pPr lvl="3"/>
            <a:endParaRPr lang="en-US" dirty="0"/>
          </a:p>
        </p:txBody>
      </p:sp>
      <p:sp>
        <p:nvSpPr>
          <p:cNvPr id="2" name="Content Placeholder 5">
            <a:extLst>
              <a:ext uri="{FF2B5EF4-FFF2-40B4-BE49-F238E27FC236}">
                <a16:creationId xmlns:a16="http://schemas.microsoft.com/office/drawing/2014/main" id="{3AC171DA-232D-44C1-6B93-40BACB298F4B}"/>
              </a:ext>
            </a:extLst>
          </p:cNvPr>
          <p:cNvSpPr>
            <a:spLocks noGrp="1"/>
          </p:cNvSpPr>
          <p:nvPr>
            <p:ph sz="quarter" idx="15" hasCustomPrompt="1"/>
          </p:nvPr>
        </p:nvSpPr>
        <p:spPr>
          <a:xfrm>
            <a:off x="594360" y="2810595"/>
            <a:ext cx="5198269" cy="3319513"/>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554606805"/>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Pictur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10" y="278129"/>
            <a:ext cx="5063490" cy="235402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3" name="Content Placeholder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3279579"/>
            <a:ext cx="5044440" cy="2994415"/>
          </a:xfrm>
        </p:spPr>
        <p:txBody>
          <a:bodyPr lIns="0" tIns="228600" rIns="0" bIns="0">
            <a:normAutofit/>
          </a:bodyPr>
          <a:lstStyle>
            <a:lvl1pPr marL="0" indent="0">
              <a:spcBef>
                <a:spcPts val="1800"/>
              </a:spcBef>
              <a:buFont typeface="Arial" panose="020B0604020202020204" pitchFamily="34" charset="0"/>
              <a:buNone/>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997459"/>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2" name="Picture Placeholder 11">
            <a:extLst>
              <a:ext uri="{FF2B5EF4-FFF2-40B4-BE49-F238E27FC236}">
                <a16:creationId xmlns:a16="http://schemas.microsoft.com/office/drawing/2014/main" id="{4658637A-5D36-6127-19BC-C203E23FA49F}"/>
              </a:ext>
            </a:extLst>
          </p:cNvPr>
          <p:cNvSpPr>
            <a:spLocks noGrp="1"/>
          </p:cNvSpPr>
          <p:nvPr>
            <p:ph type="pic" sz="quarter" idx="15"/>
          </p:nvPr>
        </p:nvSpPr>
        <p:spPr>
          <a:xfrm>
            <a:off x="6096000" y="0"/>
            <a:ext cx="6118225" cy="6858000"/>
          </a:xfrm>
        </p:spPr>
        <p:txBody>
          <a:bodyPr>
            <a:normAutofit/>
          </a:bodyPr>
          <a:lstStyle>
            <a:lvl1pPr marL="0" indent="0" algn="ctr">
              <a:buNone/>
              <a:defRPr sz="2000">
                <a:solidFill>
                  <a:schemeClr val="bg1"/>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142931976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594360" y="1825625"/>
            <a:ext cx="103822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594360" y="365125"/>
            <a:ext cx="104013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1133648"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endParaRPr lang="en-US" dirty="0">
              <a:latin typeface="+mn-lt"/>
            </a:endParaRPr>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594360" y="6332220"/>
            <a:ext cx="523240" cy="247651"/>
          </a:xfrm>
          <a:prstGeom prst="rect">
            <a:avLst/>
          </a:prstGeom>
        </p:spPr>
        <p:txBody>
          <a:bodyPr vert="horz" lIns="0" tIns="0" rIns="0" bIns="0" rtlCol="0" anchor="t" anchorCtr="0"/>
          <a:lstStyle>
            <a:lvl1pPr algn="l">
              <a:defRPr sz="1100" b="1" i="0">
                <a:solidFill>
                  <a:schemeClr val="bg1"/>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711" r:id="rId1"/>
    <p:sldLayoutId id="2147483698" r:id="rId2"/>
    <p:sldLayoutId id="2147483710" r:id="rId3"/>
    <p:sldLayoutId id="2147483700" r:id="rId4"/>
    <p:sldLayoutId id="2147483701" r:id="rId5"/>
    <p:sldLayoutId id="2147483659" r:id="rId6"/>
    <p:sldLayoutId id="2147483709" r:id="rId7"/>
    <p:sldLayoutId id="2147483708" r:id="rId8"/>
    <p:sldLayoutId id="2147483707" r:id="rId9"/>
    <p:sldLayoutId id="2147483706" r:id="rId10"/>
    <p:sldLayoutId id="2147483705" r:id="rId11"/>
    <p:sldLayoutId id="2147483704" r:id="rId12"/>
    <p:sldLayoutId id="2147483703" r:id="rId13"/>
  </p:sldLayoutIdLst>
  <p:hf sldNum="0" hdr="0" ftr="0" dt="0"/>
  <p:txStyles>
    <p:titleStyle>
      <a:lvl1pPr algn="l" defTabSz="914400" rtl="0" eaLnBrk="1" latinLnBrk="0" hangingPunct="1">
        <a:lnSpc>
          <a:spcPct val="8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userDrawn="1">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nam11.safelinks.protection.outlook.com/?url=https%3A%2F%2Fbookshop.org%2Fp%2Fbooks%2Fyour-invisible-network-how-to-create-maintain-and-leverage-the-relationships-that-will-transform-your-career-michael-urtuzuastegu-melcher%2F18727720%3Fean%3D9781637742914&amp;data=05%7C02%7Cshannon%40briofg.com%7Cdff88cbb52f646ada13308dc75477e51%7C0caab44a187045bbb03a7bc663699950%7C0%7C0%7C638514197160978389%7CUnknown%7CTWFpbGZsb3d8eyJWIjoiMC4wLjAwMDAiLCJQIjoiV2luMzIiLCJBTiI6Ik1haWwiLCJXVCI6Mn0%3D%7C0%7C%7C%7C&amp;sdata=AnHNhjmOdxg0sTukpDFZ98g6g%2Fk7XTj3%2BXw7dNDO5as%3D&amp;reserved=0" TargetMode="External"/><Relationship Id="rId2" Type="http://schemas.openxmlformats.org/officeDocument/2006/relationships/hyperlink" Target="https://nam11.safelinks.protection.outlook.com/?url=https%3A%2F%2Fwww.tiktok.com%2F%40missmoneypenny413%2Fvideo%2F7348941745700261162%3F_r%3D1%26_t%3D8ku9ulU6TtO&amp;data=05%7C02%7Cshannon%40briofg.com%7Cdff88cbb52f646ada13308dc75477e51%7C0caab44a187045bbb03a7bc663699950%7C0%7C0%7C638514197160966031%7CUnknown%7CTWFpbGZsb3d8eyJWIjoiMC4wLjAwMDAiLCJQIjoiV2luMzIiLCJBTiI6Ik1haWwiLCJXVCI6Mn0%3D%7C0%7C%7C%7C&amp;sdata=8U6hiGyQX%2BWrA%2BLw2LDq2o%2F9oxtaYGqG%2FWbjZpmlNFA%3D&amp;reserved=0" TargetMode="External"/><Relationship Id="rId1" Type="http://schemas.openxmlformats.org/officeDocument/2006/relationships/slideLayout" Target="../slideLayouts/slideLayout11.xml"/><Relationship Id="rId4" Type="http://schemas.openxmlformats.org/officeDocument/2006/relationships/hyperlink" Target="https://nam11.safelinks.protection.outlook.com/?url=https%3A%2F%2Fwww.oscartrimboli.com%2Ffive-levels%2F&amp;data=05%7C02%7Cshannon%40briofg.com%7Cdff88cbb52f646ada13308dc75477e51%7C0caab44a187045bbb03a7bc663699950%7C0%7C0%7C638514197160985925%7CUnknown%7CTWFpbGZsb3d8eyJWIjoiMC4wLjAwMDAiLCJQIjoiV2luMzIiLCJBTiI6Ik1haWwiLCJXVCI6Mn0%3D%7C0%7C%7C%7C&amp;sdata=sslBnh%2BNdxIXF%2FnUJ21JxWENp1oKV1AlJ9B3e%2BCv%2Bko%3D&amp;reserved=0"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1D9D6-2977-ABCD-FDF8-51AFA5064E54}"/>
              </a:ext>
            </a:extLst>
          </p:cNvPr>
          <p:cNvSpPr>
            <a:spLocks noGrp="1"/>
          </p:cNvSpPr>
          <p:nvPr>
            <p:ph type="ctrTitle"/>
          </p:nvPr>
        </p:nvSpPr>
        <p:spPr>
          <a:xfrm>
            <a:off x="6309904" y="411479"/>
            <a:ext cx="5486400" cy="3291840"/>
          </a:xfrm>
        </p:spPr>
        <p:txBody>
          <a:bodyPr/>
          <a:lstStyle/>
          <a:p>
            <a:r>
              <a:rPr lang="en-US" dirty="0"/>
              <a:t>Making Connections </a:t>
            </a:r>
          </a:p>
        </p:txBody>
      </p:sp>
      <p:pic>
        <p:nvPicPr>
          <p:cNvPr id="3" name="Picture 2" descr="A logo with a black background&#10;&#10;Description automatically generated">
            <a:extLst>
              <a:ext uri="{FF2B5EF4-FFF2-40B4-BE49-F238E27FC236}">
                <a16:creationId xmlns:a16="http://schemas.microsoft.com/office/drawing/2014/main" id="{AA8F327D-E5FF-D786-9A9C-8666514096BE}"/>
              </a:ext>
            </a:extLst>
          </p:cNvPr>
          <p:cNvPicPr>
            <a:picLocks noChangeAspect="1"/>
          </p:cNvPicPr>
          <p:nvPr/>
        </p:nvPicPr>
        <p:blipFill>
          <a:blip r:embed="rId3"/>
          <a:stretch>
            <a:fillRect/>
          </a:stretch>
        </p:blipFill>
        <p:spPr>
          <a:xfrm>
            <a:off x="8944598" y="271464"/>
            <a:ext cx="3048000" cy="1743075"/>
          </a:xfrm>
          <a:prstGeom prst="rect">
            <a:avLst/>
          </a:prstGeom>
        </p:spPr>
      </p:pic>
    </p:spTree>
    <p:extLst>
      <p:ext uri="{BB962C8B-B14F-4D97-AF65-F5344CB8AC3E}">
        <p14:creationId xmlns:p14="http://schemas.microsoft.com/office/powerpoint/2010/main" val="3390304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5D3755-C3E2-975E-DE68-CDECC4B526EC}"/>
              </a:ext>
            </a:extLst>
          </p:cNvPr>
          <p:cNvSpPr>
            <a:spLocks noGrp="1"/>
          </p:cNvSpPr>
          <p:nvPr>
            <p:ph type="title"/>
          </p:nvPr>
        </p:nvSpPr>
        <p:spPr>
          <a:xfrm>
            <a:off x="484176" y="323134"/>
            <a:ext cx="11231143" cy="1068060"/>
          </a:xfrm>
        </p:spPr>
        <p:txBody>
          <a:bodyPr/>
          <a:lstStyle/>
          <a:p>
            <a:r>
              <a:rPr lang="en-US" dirty="0"/>
              <a:t>How to Navigate Relationships Post COVID</a:t>
            </a:r>
          </a:p>
        </p:txBody>
      </p:sp>
      <p:sp>
        <p:nvSpPr>
          <p:cNvPr id="7" name="Text Placeholder 6">
            <a:extLst>
              <a:ext uri="{FF2B5EF4-FFF2-40B4-BE49-F238E27FC236}">
                <a16:creationId xmlns:a16="http://schemas.microsoft.com/office/drawing/2014/main" id="{F70BD87D-F7DA-961B-4024-A354DC87D168}"/>
              </a:ext>
            </a:extLst>
          </p:cNvPr>
          <p:cNvSpPr>
            <a:spLocks noGrp="1"/>
          </p:cNvSpPr>
          <p:nvPr>
            <p:ph sz="quarter" idx="13"/>
          </p:nvPr>
        </p:nvSpPr>
        <p:spPr>
          <a:xfrm>
            <a:off x="3836355" y="2151934"/>
            <a:ext cx="7445829" cy="3843231"/>
          </a:xfrm>
        </p:spPr>
        <p:txBody>
          <a:bodyPr>
            <a:normAutofit lnSpcReduction="10000"/>
          </a:bodyPr>
          <a:lstStyle/>
          <a:p>
            <a:pPr marL="0" indent="0" algn="l" rtl="0" fontAlgn="base">
              <a:buNone/>
            </a:pPr>
            <a:r>
              <a:rPr lang="en-US" sz="2800" b="0" i="0" dirty="0">
                <a:solidFill>
                  <a:srgbClr val="000000"/>
                </a:solidFill>
                <a:effectLst/>
                <a:highlight>
                  <a:srgbClr val="FFFFFF"/>
                </a:highlight>
                <a:latin typeface="Calibri" panose="020F0502020204030204" pitchFamily="34" charset="0"/>
              </a:rPr>
              <a:t>What's become clear is that our relationships are experiencing a profound reset. Across generations, having faced a stark new reality, a decades-long trend</a:t>
            </a:r>
            <a:r>
              <a:rPr lang="en-US" sz="2800" b="0" i="0" baseline="30000" dirty="0">
                <a:solidFill>
                  <a:srgbClr val="000000"/>
                </a:solidFill>
                <a:effectLst/>
                <a:highlight>
                  <a:srgbClr val="FFFFFF"/>
                </a:highlight>
                <a:latin typeface="Calibri" panose="020F0502020204030204" pitchFamily="34" charset="0"/>
              </a:rPr>
              <a:t>1</a:t>
            </a:r>
            <a:r>
              <a:rPr lang="en-US" sz="2800" b="0" i="0" dirty="0">
                <a:solidFill>
                  <a:srgbClr val="000000"/>
                </a:solidFill>
                <a:effectLst/>
                <a:highlight>
                  <a:srgbClr val="FFFFFF"/>
                </a:highlight>
                <a:latin typeface="Calibri" panose="020F0502020204030204" pitchFamily="34" charset="0"/>
              </a:rPr>
              <a:t> reversed as people are now shifting their energy away from maintaining a wide array of casual connections to cultivating a smaller circle of the people who matter most. In fact, 72%</a:t>
            </a:r>
            <a:r>
              <a:rPr lang="en-US" sz="2800" b="0" i="0" baseline="30000" dirty="0">
                <a:solidFill>
                  <a:srgbClr val="000000"/>
                </a:solidFill>
                <a:effectLst/>
                <a:highlight>
                  <a:srgbClr val="FFFFFF"/>
                </a:highlight>
                <a:latin typeface="Calibri" panose="020F0502020204030204" pitchFamily="34" charset="0"/>
              </a:rPr>
              <a:t>2</a:t>
            </a:r>
            <a:r>
              <a:rPr lang="en-US" sz="2800" b="0" i="0" dirty="0">
                <a:solidFill>
                  <a:srgbClr val="000000"/>
                </a:solidFill>
                <a:effectLst/>
                <a:highlight>
                  <a:srgbClr val="FFFFFF"/>
                </a:highlight>
                <a:latin typeface="Calibri" panose="020F0502020204030204" pitchFamily="34" charset="0"/>
              </a:rPr>
              <a:t> of people surveyed in August 2021 said that the pandemic caused them to reprioritize their closest friends. </a:t>
            </a:r>
            <a:endParaRPr lang="en-US" sz="3200" b="0" i="0" dirty="0">
              <a:solidFill>
                <a:srgbClr val="000000"/>
              </a:solidFill>
              <a:effectLst/>
              <a:highlight>
                <a:srgbClr val="FFFFFF"/>
              </a:highlight>
              <a:latin typeface="Segoe UI" panose="020B0502040204020203" pitchFamily="34" charset="0"/>
            </a:endParaRPr>
          </a:p>
        </p:txBody>
      </p:sp>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2634816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633A5-8BE3-D44D-57F3-2EF161376844}"/>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AB6D40A-2A0A-AF3D-8CF7-3ECD37765637}"/>
              </a:ext>
            </a:extLst>
          </p:cNvPr>
          <p:cNvSpPr>
            <a:spLocks noGrp="1"/>
          </p:cNvSpPr>
          <p:nvPr>
            <p:ph type="ctrTitle"/>
          </p:nvPr>
        </p:nvSpPr>
        <p:spPr>
          <a:xfrm>
            <a:off x="3815729" y="438980"/>
            <a:ext cx="8262457" cy="3291840"/>
          </a:xfrm>
        </p:spPr>
        <p:txBody>
          <a:bodyPr/>
          <a:lstStyle/>
          <a:p>
            <a:r>
              <a:rPr lang="en-US" dirty="0"/>
              <a:t>What’s Worked for you Post-Pandemic?</a:t>
            </a:r>
          </a:p>
        </p:txBody>
      </p:sp>
    </p:spTree>
    <p:extLst>
      <p:ext uri="{BB962C8B-B14F-4D97-AF65-F5344CB8AC3E}">
        <p14:creationId xmlns:p14="http://schemas.microsoft.com/office/powerpoint/2010/main" val="3640606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D29B5-1B58-809F-FEA7-B82105E94664}"/>
              </a:ext>
            </a:extLst>
          </p:cNvPr>
          <p:cNvSpPr>
            <a:spLocks noGrp="1"/>
          </p:cNvSpPr>
          <p:nvPr>
            <p:ph type="title"/>
          </p:nvPr>
        </p:nvSpPr>
        <p:spPr>
          <a:xfrm>
            <a:off x="6318885" y="3499667"/>
            <a:ext cx="4939666" cy="2542810"/>
          </a:xfrm>
        </p:spPr>
        <p:txBody>
          <a:bodyPr/>
          <a:lstStyle/>
          <a:p>
            <a:r>
              <a:rPr lang="en-US" dirty="0"/>
              <a:t>Active Friendship</a:t>
            </a:r>
          </a:p>
        </p:txBody>
      </p:sp>
      <p:sp>
        <p:nvSpPr>
          <p:cNvPr id="3" name="Content Placeholder 2">
            <a:extLst>
              <a:ext uri="{FF2B5EF4-FFF2-40B4-BE49-F238E27FC236}">
                <a16:creationId xmlns:a16="http://schemas.microsoft.com/office/drawing/2014/main" id="{8B599B60-BF79-A832-6AD4-6C6FC6CE4317}"/>
              </a:ext>
            </a:extLst>
          </p:cNvPr>
          <p:cNvSpPr>
            <a:spLocks noGrp="1"/>
          </p:cNvSpPr>
          <p:nvPr>
            <p:ph sz="quarter" idx="15"/>
          </p:nvPr>
        </p:nvSpPr>
        <p:spPr>
          <a:xfrm>
            <a:off x="608111" y="653143"/>
            <a:ext cx="6383955" cy="6098292"/>
          </a:xfrm>
        </p:spPr>
        <p:txBody>
          <a:bodyPr>
            <a:normAutofit/>
          </a:bodyPr>
          <a:lstStyle/>
          <a:p>
            <a:pPr>
              <a:spcBef>
                <a:spcPts val="0"/>
              </a:spcBef>
            </a:pPr>
            <a:r>
              <a:rPr lang="en-US" b="0" i="0" dirty="0">
                <a:solidFill>
                  <a:srgbClr val="222222"/>
                </a:solidFill>
                <a:effectLst/>
                <a:highlight>
                  <a:srgbClr val="FFFFFF"/>
                </a:highlight>
                <a:latin typeface="Arial" panose="020B0604020202020204" pitchFamily="34" charset="0"/>
              </a:rPr>
              <a:t>Sometimes it's not that you don't have friends, it's that </a:t>
            </a:r>
            <a:r>
              <a:rPr lang="en-US" b="1" i="0" dirty="0">
                <a:solidFill>
                  <a:srgbClr val="222222"/>
                </a:solidFill>
                <a:effectLst/>
                <a:highlight>
                  <a:srgbClr val="FFFFFF"/>
                </a:highlight>
                <a:latin typeface="Arial" panose="020B0604020202020204" pitchFamily="34" charset="0"/>
              </a:rPr>
              <a:t>you need to experience friendship</a:t>
            </a:r>
            <a:r>
              <a:rPr lang="en-US" b="0" i="0" dirty="0">
                <a:solidFill>
                  <a:srgbClr val="222222"/>
                </a:solidFill>
                <a:effectLst/>
                <a:highlight>
                  <a:srgbClr val="FFFFFF"/>
                </a:highlight>
                <a:latin typeface="Arial" panose="020B0604020202020204" pitchFamily="34" charset="0"/>
              </a:rPr>
              <a:t> - create experiences you can enjoy together and savor experiences you've had together.  </a:t>
            </a:r>
          </a:p>
          <a:p>
            <a:pPr>
              <a:spcBef>
                <a:spcPts val="0"/>
              </a:spcBef>
            </a:pPr>
            <a:endParaRPr lang="en-US" dirty="0">
              <a:solidFill>
                <a:srgbClr val="222222"/>
              </a:solidFill>
              <a:highlight>
                <a:srgbClr val="FFFFFF"/>
              </a:highlight>
              <a:latin typeface="Arial" panose="020B0604020202020204" pitchFamily="34" charset="0"/>
            </a:endParaRPr>
          </a:p>
          <a:p>
            <a:pPr algn="l" rtl="0" fontAlgn="base">
              <a:spcBef>
                <a:spcPts val="0"/>
              </a:spcBef>
            </a:pPr>
            <a:r>
              <a:rPr lang="en-US" b="1" i="0" dirty="0">
                <a:solidFill>
                  <a:srgbClr val="000000"/>
                </a:solidFill>
                <a:effectLst/>
                <a:highlight>
                  <a:srgbClr val="FFFFFF"/>
                </a:highlight>
                <a:latin typeface="Aptos" panose="020B0004020202020204" pitchFamily="34" charset="0"/>
              </a:rPr>
              <a:t>How Deepen Relationships </a:t>
            </a:r>
          </a:p>
          <a:p>
            <a:pPr algn="l" rtl="0" fontAlgn="base">
              <a:spcBef>
                <a:spcPts val="0"/>
              </a:spcBef>
            </a:pPr>
            <a:endParaRPr lang="en-US" b="0" i="0" dirty="0">
              <a:solidFill>
                <a:srgbClr val="000000"/>
              </a:solidFill>
              <a:effectLst/>
              <a:highlight>
                <a:srgbClr val="FFFFFF"/>
              </a:highlight>
              <a:latin typeface="Segoe UI" panose="020B0502040204020203" pitchFamily="34" charset="0"/>
            </a:endParaRPr>
          </a:p>
          <a:p>
            <a:pPr marL="342900" indent="-342900" algn="l" rtl="0" fontAlgn="base">
              <a:spcBef>
                <a:spcPts val="0"/>
              </a:spcBef>
              <a:buFont typeface="Symbol" panose="05050102010706020507" pitchFamily="18" charset="2"/>
              <a:buChar char="©"/>
            </a:pPr>
            <a:r>
              <a:rPr lang="en-US" b="0" i="0" dirty="0">
                <a:solidFill>
                  <a:srgbClr val="000000"/>
                </a:solidFill>
                <a:effectLst/>
                <a:highlight>
                  <a:srgbClr val="FFFFFF"/>
                </a:highlight>
                <a:latin typeface="Aptos" panose="020B0004020202020204" pitchFamily="34" charset="0"/>
              </a:rPr>
              <a:t>Schedule regular check-ins </a:t>
            </a:r>
            <a:endParaRPr lang="en-US" b="0" i="0" dirty="0">
              <a:solidFill>
                <a:srgbClr val="000000"/>
              </a:solidFill>
              <a:effectLst/>
              <a:highlight>
                <a:srgbClr val="FFFFFF"/>
              </a:highlight>
              <a:latin typeface="Segoe UI" panose="020B0502040204020203" pitchFamily="34" charset="0"/>
            </a:endParaRPr>
          </a:p>
          <a:p>
            <a:pPr marL="342900" indent="-342900" algn="l" rtl="0" fontAlgn="base">
              <a:spcBef>
                <a:spcPts val="0"/>
              </a:spcBef>
              <a:buFont typeface="Symbol" panose="05050102010706020507" pitchFamily="18" charset="2"/>
              <a:buChar char="©"/>
            </a:pPr>
            <a:r>
              <a:rPr lang="en-US" b="0" i="0" dirty="0">
                <a:solidFill>
                  <a:srgbClr val="000000"/>
                </a:solidFill>
                <a:effectLst/>
                <a:highlight>
                  <a:srgbClr val="FFFFFF"/>
                </a:highlight>
                <a:latin typeface="Aptos" panose="020B0004020202020204" pitchFamily="34" charset="0"/>
              </a:rPr>
              <a:t>Be clear and transparent in your communication </a:t>
            </a:r>
            <a:endParaRPr lang="en-US" b="0" i="0" dirty="0">
              <a:solidFill>
                <a:srgbClr val="000000"/>
              </a:solidFill>
              <a:effectLst/>
              <a:highlight>
                <a:srgbClr val="FFFFFF"/>
              </a:highlight>
              <a:latin typeface="Segoe UI" panose="020B0502040204020203" pitchFamily="34" charset="0"/>
            </a:endParaRPr>
          </a:p>
          <a:p>
            <a:pPr marL="342900" indent="-342900" algn="l" rtl="0" fontAlgn="base">
              <a:spcBef>
                <a:spcPts val="0"/>
              </a:spcBef>
              <a:buFont typeface="Symbol" panose="05050102010706020507" pitchFamily="18" charset="2"/>
              <a:buChar char="©"/>
            </a:pPr>
            <a:r>
              <a:rPr lang="en-US" b="0" i="0" dirty="0">
                <a:solidFill>
                  <a:srgbClr val="000000"/>
                </a:solidFill>
                <a:effectLst/>
                <a:highlight>
                  <a:srgbClr val="FFFFFF"/>
                </a:highlight>
                <a:latin typeface="Aptos" panose="020B0004020202020204" pitchFamily="34" charset="0"/>
              </a:rPr>
              <a:t>Express gratitude and appreciation </a:t>
            </a:r>
            <a:endParaRPr lang="en-US" b="0" i="0" dirty="0">
              <a:solidFill>
                <a:srgbClr val="000000"/>
              </a:solidFill>
              <a:effectLst/>
              <a:highlight>
                <a:srgbClr val="FFFFFF"/>
              </a:highlight>
              <a:latin typeface="Segoe UI" panose="020B0502040204020203" pitchFamily="34" charset="0"/>
            </a:endParaRPr>
          </a:p>
          <a:p>
            <a:pPr marL="342900" indent="-342900" algn="l" rtl="0" fontAlgn="base">
              <a:spcBef>
                <a:spcPts val="0"/>
              </a:spcBef>
              <a:buFont typeface="Symbol" panose="05050102010706020507" pitchFamily="18" charset="2"/>
              <a:buChar char="©"/>
            </a:pPr>
            <a:r>
              <a:rPr lang="en-US" b="0" i="0" dirty="0">
                <a:solidFill>
                  <a:srgbClr val="000000"/>
                </a:solidFill>
                <a:effectLst/>
                <a:highlight>
                  <a:srgbClr val="FFFFFF"/>
                </a:highlight>
                <a:latin typeface="Aptos" panose="020B0004020202020204" pitchFamily="34" charset="0"/>
              </a:rPr>
              <a:t>Follow through on commitments </a:t>
            </a:r>
            <a:endParaRPr lang="en-US" b="0" i="0" dirty="0">
              <a:solidFill>
                <a:srgbClr val="000000"/>
              </a:solidFill>
              <a:effectLst/>
              <a:highlight>
                <a:srgbClr val="FFFFFF"/>
              </a:highlight>
              <a:latin typeface="Segoe UI" panose="020B0502040204020203" pitchFamily="34" charset="0"/>
            </a:endParaRPr>
          </a:p>
          <a:p>
            <a:pPr marL="342900" indent="-342900" algn="l" rtl="0" fontAlgn="base">
              <a:spcBef>
                <a:spcPts val="0"/>
              </a:spcBef>
              <a:buFont typeface="Symbol" panose="05050102010706020507" pitchFamily="18" charset="2"/>
              <a:buChar char="©"/>
            </a:pPr>
            <a:r>
              <a:rPr lang="en-US" b="0" i="0" dirty="0">
                <a:solidFill>
                  <a:srgbClr val="000000"/>
                </a:solidFill>
                <a:effectLst/>
                <a:highlight>
                  <a:srgbClr val="FFFFFF"/>
                </a:highlight>
                <a:latin typeface="Aptos" panose="020B0004020202020204" pitchFamily="34" charset="0"/>
              </a:rPr>
              <a:t>Respect boundaries and preferences </a:t>
            </a:r>
            <a:endParaRPr lang="en-US" b="0" i="0" dirty="0">
              <a:solidFill>
                <a:srgbClr val="000000"/>
              </a:solidFill>
              <a:effectLst/>
              <a:highlight>
                <a:srgbClr val="FFFFFF"/>
              </a:highlight>
              <a:latin typeface="Segoe UI" panose="020B0502040204020203" pitchFamily="34" charset="0"/>
            </a:endParaRPr>
          </a:p>
          <a:p>
            <a:pPr marL="342900" indent="-342900" algn="l" rtl="0" fontAlgn="base">
              <a:spcBef>
                <a:spcPts val="0"/>
              </a:spcBef>
              <a:buFont typeface="Symbol" panose="05050102010706020507" pitchFamily="18" charset="2"/>
              <a:buChar char="©"/>
            </a:pPr>
            <a:r>
              <a:rPr lang="en-US" b="0" i="0" dirty="0">
                <a:solidFill>
                  <a:srgbClr val="000000"/>
                </a:solidFill>
                <a:effectLst/>
                <a:highlight>
                  <a:srgbClr val="FFFFFF"/>
                </a:highlight>
                <a:latin typeface="Aptos" panose="020B0004020202020204" pitchFamily="34" charset="0"/>
              </a:rPr>
              <a:t>Build trust through consistent actions </a:t>
            </a:r>
          </a:p>
          <a:p>
            <a:pPr algn="l" rtl="0" fontAlgn="base">
              <a:spcBef>
                <a:spcPts val="0"/>
              </a:spcBef>
            </a:pPr>
            <a:endParaRPr lang="en-US" b="0" i="0" dirty="0">
              <a:solidFill>
                <a:srgbClr val="000000"/>
              </a:solidFill>
              <a:effectLst/>
              <a:highlight>
                <a:srgbClr val="FFFFFF"/>
              </a:highlight>
              <a:latin typeface="Aptos" panose="020B0004020202020204" pitchFamily="34" charset="0"/>
            </a:endParaRPr>
          </a:p>
          <a:p>
            <a:pPr algn="l" rtl="0" fontAlgn="base">
              <a:spcBef>
                <a:spcPts val="0"/>
              </a:spcBef>
            </a:pPr>
            <a:r>
              <a:rPr lang="en-US" b="1" i="0" dirty="0">
                <a:solidFill>
                  <a:srgbClr val="000000"/>
                </a:solidFill>
                <a:effectLst/>
                <a:highlight>
                  <a:srgbClr val="FFFFFF"/>
                </a:highlight>
                <a:latin typeface="Aptos" panose="020B0004020202020204" pitchFamily="34" charset="0"/>
              </a:rPr>
              <a:t>Shared Activities and Hobbies </a:t>
            </a:r>
          </a:p>
          <a:p>
            <a:pPr algn="l" rtl="0" fontAlgn="base">
              <a:spcBef>
                <a:spcPts val="0"/>
              </a:spcBef>
            </a:pPr>
            <a:endParaRPr lang="en-US" b="1" i="0" dirty="0">
              <a:solidFill>
                <a:srgbClr val="000000"/>
              </a:solidFill>
              <a:effectLst/>
              <a:highlight>
                <a:srgbClr val="FFFFFF"/>
              </a:highlight>
              <a:latin typeface="Segoe UI" panose="020B0502040204020203" pitchFamily="34" charset="0"/>
            </a:endParaRPr>
          </a:p>
          <a:p>
            <a:pPr marL="342900" indent="-342900" algn="l" rtl="0" fontAlgn="base">
              <a:spcBef>
                <a:spcPts val="0"/>
              </a:spcBef>
              <a:buFont typeface="Symbol" panose="05050102010706020507" pitchFamily="18" charset="2"/>
              <a:buChar char=""/>
            </a:pPr>
            <a:r>
              <a:rPr lang="en-US" b="0" i="0" dirty="0">
                <a:solidFill>
                  <a:srgbClr val="000000"/>
                </a:solidFill>
                <a:effectLst/>
                <a:highlight>
                  <a:srgbClr val="FFFFFF"/>
                </a:highlight>
                <a:latin typeface="Aptos" panose="020B0004020202020204" pitchFamily="34" charset="0"/>
              </a:rPr>
              <a:t>Find common interests </a:t>
            </a:r>
            <a:endParaRPr lang="en-US" b="0" i="0" dirty="0">
              <a:solidFill>
                <a:srgbClr val="000000"/>
              </a:solidFill>
              <a:effectLst/>
              <a:highlight>
                <a:srgbClr val="FFFFFF"/>
              </a:highlight>
              <a:latin typeface="Segoe UI" panose="020B0502040204020203" pitchFamily="34" charset="0"/>
            </a:endParaRPr>
          </a:p>
          <a:p>
            <a:pPr marL="342900" indent="-342900" algn="l" rtl="0" fontAlgn="base">
              <a:spcBef>
                <a:spcPts val="0"/>
              </a:spcBef>
              <a:buFont typeface="Symbol" panose="05050102010706020507" pitchFamily="18" charset="2"/>
              <a:buChar char=""/>
            </a:pPr>
            <a:r>
              <a:rPr lang="en-US" b="0" i="0" dirty="0">
                <a:solidFill>
                  <a:srgbClr val="000000"/>
                </a:solidFill>
                <a:effectLst/>
                <a:highlight>
                  <a:srgbClr val="FFFFFF"/>
                </a:highlight>
                <a:latin typeface="Aptos" panose="020B0004020202020204" pitchFamily="34" charset="0"/>
              </a:rPr>
              <a:t>Explore new activities together </a:t>
            </a:r>
            <a:endParaRPr lang="en-US" b="0" i="0" dirty="0">
              <a:solidFill>
                <a:srgbClr val="000000"/>
              </a:solidFill>
              <a:effectLst/>
              <a:highlight>
                <a:srgbClr val="FFFFFF"/>
              </a:highlight>
              <a:latin typeface="Segoe UI" panose="020B0502040204020203" pitchFamily="34" charset="0"/>
            </a:endParaRPr>
          </a:p>
          <a:p>
            <a:pPr marL="342900" indent="-342900" algn="l" rtl="0" fontAlgn="base">
              <a:spcBef>
                <a:spcPts val="0"/>
              </a:spcBef>
              <a:buFont typeface="Symbol" panose="05050102010706020507" pitchFamily="18" charset="2"/>
              <a:buChar char=""/>
            </a:pPr>
            <a:r>
              <a:rPr lang="en-US" b="0" i="0" dirty="0">
                <a:solidFill>
                  <a:srgbClr val="000000"/>
                </a:solidFill>
                <a:effectLst/>
                <a:highlight>
                  <a:srgbClr val="FFFFFF"/>
                </a:highlight>
                <a:latin typeface="Aptos" panose="020B0004020202020204" pitchFamily="34" charset="0"/>
              </a:rPr>
              <a:t>Foster a sense of collaboration and teamwork </a:t>
            </a:r>
            <a:endParaRPr lang="en-US" b="0" i="0" dirty="0">
              <a:solidFill>
                <a:srgbClr val="000000"/>
              </a:solidFill>
              <a:effectLst/>
              <a:highlight>
                <a:srgbClr val="FFFFFF"/>
              </a:highlight>
              <a:latin typeface="Segoe UI" panose="020B0502040204020203" pitchFamily="34" charset="0"/>
            </a:endParaRPr>
          </a:p>
          <a:p>
            <a:pPr marL="342900" indent="-342900" algn="l" rtl="0" fontAlgn="base">
              <a:spcBef>
                <a:spcPts val="0"/>
              </a:spcBef>
              <a:buFont typeface="Symbol" panose="05050102010706020507" pitchFamily="18" charset="2"/>
              <a:buChar char=""/>
            </a:pPr>
            <a:r>
              <a:rPr lang="en-US" b="0" i="0" dirty="0">
                <a:solidFill>
                  <a:srgbClr val="000000"/>
                </a:solidFill>
                <a:effectLst/>
                <a:highlight>
                  <a:srgbClr val="FFFFFF"/>
                </a:highlight>
                <a:latin typeface="Aptos" panose="020B0004020202020204" pitchFamily="34" charset="0"/>
              </a:rPr>
              <a:t>Create memorable experiences </a:t>
            </a:r>
            <a:endParaRPr lang="en-US" b="0" i="0" dirty="0">
              <a:solidFill>
                <a:srgbClr val="000000"/>
              </a:solidFill>
              <a:effectLst/>
              <a:highlight>
                <a:srgbClr val="FFFFFF"/>
              </a:highlight>
              <a:latin typeface="Segoe UI" panose="020B0502040204020203" pitchFamily="34" charset="0"/>
            </a:endParaRPr>
          </a:p>
          <a:p>
            <a:pPr marL="342900" indent="-342900" algn="l" rtl="0" fontAlgn="base">
              <a:spcBef>
                <a:spcPts val="0"/>
              </a:spcBef>
              <a:buFontTx/>
              <a:buChar char="-"/>
            </a:pPr>
            <a:endParaRPr lang="en-US" sz="2000" b="0" i="0" dirty="0">
              <a:solidFill>
                <a:srgbClr val="000000"/>
              </a:solidFill>
              <a:effectLst/>
              <a:highlight>
                <a:srgbClr val="FFFFFF"/>
              </a:highlight>
              <a:latin typeface="Segoe UI" panose="020B0502040204020203" pitchFamily="34" charset="0"/>
            </a:endParaRPr>
          </a:p>
          <a:p>
            <a:pPr>
              <a:spcBef>
                <a:spcPts val="0"/>
              </a:spcBef>
            </a:pPr>
            <a:endParaRPr lang="en-US" sz="2400" dirty="0"/>
          </a:p>
        </p:txBody>
      </p:sp>
    </p:spTree>
    <p:extLst>
      <p:ext uri="{BB962C8B-B14F-4D97-AF65-F5344CB8AC3E}">
        <p14:creationId xmlns:p14="http://schemas.microsoft.com/office/powerpoint/2010/main" val="3088225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8CE60-587E-1D5C-8B50-ED3441BA49CE}"/>
              </a:ext>
            </a:extLst>
          </p:cNvPr>
          <p:cNvSpPr>
            <a:spLocks noGrp="1"/>
          </p:cNvSpPr>
          <p:nvPr>
            <p:ph type="title"/>
          </p:nvPr>
        </p:nvSpPr>
        <p:spPr>
          <a:xfrm>
            <a:off x="594360" y="278129"/>
            <a:ext cx="9778365" cy="1494596"/>
          </a:xfrm>
        </p:spPr>
        <p:txBody>
          <a:bodyPr anchor="b">
            <a:normAutofit/>
          </a:bodyPr>
          <a:lstStyle/>
          <a:p>
            <a:r>
              <a:rPr lang="en-US" dirty="0"/>
              <a:t>Invest in Quality Time</a:t>
            </a:r>
          </a:p>
        </p:txBody>
      </p:sp>
      <p:sp>
        <p:nvSpPr>
          <p:cNvPr id="3" name="Text Placeholder 2">
            <a:extLst>
              <a:ext uri="{FF2B5EF4-FFF2-40B4-BE49-F238E27FC236}">
                <a16:creationId xmlns:a16="http://schemas.microsoft.com/office/drawing/2014/main" id="{0E02AE9C-BA1D-195E-3B93-A5A0CC03D8F3}"/>
              </a:ext>
            </a:extLst>
          </p:cNvPr>
          <p:cNvSpPr>
            <a:spLocks noGrp="1"/>
          </p:cNvSpPr>
          <p:nvPr>
            <p:ph sz="quarter" idx="15"/>
          </p:nvPr>
        </p:nvSpPr>
        <p:spPr>
          <a:xfrm>
            <a:off x="594360" y="2676525"/>
            <a:ext cx="4490827" cy="3597470"/>
          </a:xfrm>
        </p:spPr>
        <p:txBody>
          <a:bodyPr>
            <a:normAutofit/>
          </a:bodyPr>
          <a:lstStyle/>
          <a:p>
            <a:pPr marL="285750" indent="-285750" rtl="0" fontAlgn="base">
              <a:buFont typeface="Symbol" panose="05050102010706020507" pitchFamily="18" charset="2"/>
              <a:buChar char="©"/>
            </a:pPr>
            <a:r>
              <a:rPr lang="en-US" b="0" i="0">
                <a:effectLst/>
                <a:highlight>
                  <a:srgbClr val="FFFFFF"/>
                </a:highlight>
              </a:rPr>
              <a:t>Make time for meaningful interactions </a:t>
            </a:r>
            <a:endParaRPr lang="en-US" b="0">
              <a:highlight>
                <a:srgbClr val="FFFFFF"/>
              </a:highlight>
            </a:endParaRPr>
          </a:p>
          <a:p>
            <a:pPr marL="285750" indent="-285750" rtl="0" fontAlgn="base">
              <a:buFont typeface="Symbol" panose="05050102010706020507" pitchFamily="18" charset="2"/>
              <a:buChar char="©"/>
            </a:pPr>
            <a:r>
              <a:rPr lang="en-US" b="0" i="0">
                <a:effectLst/>
                <a:highlight>
                  <a:srgbClr val="FFFFFF"/>
                </a:highlight>
              </a:rPr>
              <a:t>Prioritize face-to-face meetings when possible </a:t>
            </a:r>
          </a:p>
          <a:p>
            <a:pPr marL="285750" indent="-285750" rtl="0" fontAlgn="base">
              <a:buFont typeface="Symbol" panose="05050102010706020507" pitchFamily="18" charset="2"/>
              <a:buChar char="©"/>
            </a:pPr>
            <a:r>
              <a:rPr lang="en-US" b="0" i="0">
                <a:effectLst/>
                <a:highlight>
                  <a:srgbClr val="FFFFFF"/>
                </a:highlight>
              </a:rPr>
              <a:t>Create rituals and traditions </a:t>
            </a:r>
          </a:p>
          <a:p>
            <a:pPr marL="285750" indent="-285750" rtl="0" fontAlgn="base">
              <a:buFont typeface="Symbol" panose="05050102010706020507" pitchFamily="18" charset="2"/>
              <a:buChar char="©"/>
            </a:pPr>
            <a:r>
              <a:rPr lang="en-US" b="0" i="0">
                <a:effectLst/>
                <a:highlight>
                  <a:srgbClr val="FFFFFF"/>
                </a:highlight>
              </a:rPr>
              <a:t>Value the quality of time spent together </a:t>
            </a:r>
          </a:p>
        </p:txBody>
      </p:sp>
      <p:pic>
        <p:nvPicPr>
          <p:cNvPr id="12" name="Picture Placeholder 4" descr="A close-up of a yellow clock">
            <a:extLst>
              <a:ext uri="{FF2B5EF4-FFF2-40B4-BE49-F238E27FC236}">
                <a16:creationId xmlns:a16="http://schemas.microsoft.com/office/drawing/2014/main" id="{7D5BDB53-9169-3BBC-9362-0539514AC7DD}"/>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p:blipFill>
        <p:spPr>
          <a:xfrm>
            <a:off x="5881898" y="2852949"/>
            <a:ext cx="4490827" cy="3244622"/>
          </a:xfrm>
          <a:noFill/>
        </p:spPr>
      </p:pic>
    </p:spTree>
    <p:extLst>
      <p:ext uri="{BB962C8B-B14F-4D97-AF65-F5344CB8AC3E}">
        <p14:creationId xmlns:p14="http://schemas.microsoft.com/office/powerpoint/2010/main" val="1440871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633A5-8BE3-D44D-57F3-2EF161376844}"/>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AB6D40A-2A0A-AF3D-8CF7-3ECD37765637}"/>
              </a:ext>
            </a:extLst>
          </p:cNvPr>
          <p:cNvSpPr>
            <a:spLocks noGrp="1"/>
          </p:cNvSpPr>
          <p:nvPr>
            <p:ph type="ctrTitle"/>
          </p:nvPr>
        </p:nvSpPr>
        <p:spPr>
          <a:xfrm>
            <a:off x="3815729" y="438980"/>
            <a:ext cx="8262457" cy="3291840"/>
          </a:xfrm>
        </p:spPr>
        <p:txBody>
          <a:bodyPr/>
          <a:lstStyle/>
          <a:p>
            <a:r>
              <a:rPr lang="en-US" dirty="0"/>
              <a:t>Finding New Peeps</a:t>
            </a:r>
          </a:p>
        </p:txBody>
      </p:sp>
      <p:sp>
        <p:nvSpPr>
          <p:cNvPr id="3" name="Text Placeholder 2">
            <a:extLst>
              <a:ext uri="{FF2B5EF4-FFF2-40B4-BE49-F238E27FC236}">
                <a16:creationId xmlns:a16="http://schemas.microsoft.com/office/drawing/2014/main" id="{591442CD-A26D-1761-8CE7-8BC3075BB4ED}"/>
              </a:ext>
            </a:extLst>
          </p:cNvPr>
          <p:cNvSpPr>
            <a:spLocks noGrp="1"/>
          </p:cNvSpPr>
          <p:nvPr>
            <p:ph type="body" sz="quarter" idx="11"/>
          </p:nvPr>
        </p:nvSpPr>
        <p:spPr>
          <a:xfrm>
            <a:off x="6309905" y="4549552"/>
            <a:ext cx="5486400" cy="1645920"/>
          </a:xfrm>
        </p:spPr>
        <p:txBody>
          <a:bodyPr>
            <a:normAutofit/>
          </a:bodyPr>
          <a:lstStyle/>
          <a:p>
            <a:r>
              <a:rPr lang="en-US" b="0" i="0" dirty="0">
                <a:solidFill>
                  <a:schemeClr val="tx2"/>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What do you do when you meet someone new who you want to get to know better? </a:t>
            </a:r>
            <a:endParaRPr lang="en-US"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9059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1DBF29-316D-4929-DF83-559934F757B1}"/>
              </a:ext>
            </a:extLst>
          </p:cNvPr>
          <p:cNvSpPr txBox="1"/>
          <p:nvPr/>
        </p:nvSpPr>
        <p:spPr>
          <a:xfrm>
            <a:off x="2823409" y="1487397"/>
            <a:ext cx="9160933" cy="4524315"/>
          </a:xfrm>
          <a:prstGeom prst="rect">
            <a:avLst/>
          </a:prstGeom>
          <a:noFill/>
        </p:spPr>
        <p:txBody>
          <a:bodyPr wrap="square">
            <a:spAutoFit/>
          </a:bodyPr>
          <a:lstStyle/>
          <a:p>
            <a:pPr algn="l"/>
            <a:r>
              <a:rPr lang="en-US" sz="4800" b="1" i="0" u="none" strike="noStrike" baseline="0" dirty="0">
                <a:solidFill>
                  <a:srgbClr val="000000"/>
                </a:solidFill>
                <a:latin typeface="+mj-lt"/>
              </a:rPr>
              <a:t>Thought Starters</a:t>
            </a:r>
          </a:p>
          <a:p>
            <a:pPr algn="l"/>
            <a:endParaRPr lang="en-US" sz="2400" b="0" i="0" u="none" strike="noStrike" baseline="0" dirty="0">
              <a:solidFill>
                <a:srgbClr val="000000"/>
              </a:solidFill>
              <a:latin typeface="AvenirLTPro-Book"/>
            </a:endParaRPr>
          </a:p>
          <a:p>
            <a:pPr algn="l"/>
            <a:r>
              <a:rPr lang="en-US" sz="2400" b="0" i="0" u="none" strike="noStrike" baseline="0" dirty="0">
                <a:solidFill>
                  <a:srgbClr val="000000"/>
                </a:solidFill>
                <a:latin typeface="ArialMT"/>
              </a:rPr>
              <a:t>● </a:t>
            </a:r>
            <a:r>
              <a:rPr lang="en-US" sz="2400" b="0" i="0" u="none" strike="noStrike" baseline="0" dirty="0">
                <a:solidFill>
                  <a:srgbClr val="000000"/>
                </a:solidFill>
                <a:latin typeface="AvenirLTPro-Book"/>
              </a:rPr>
              <a:t>Communities based on shared interest or new hobby</a:t>
            </a:r>
          </a:p>
          <a:p>
            <a:pPr lvl="1"/>
            <a:r>
              <a:rPr lang="en-US" sz="2400" b="0" i="0" u="none" strike="noStrike" baseline="0" dirty="0">
                <a:solidFill>
                  <a:srgbClr val="000000"/>
                </a:solidFill>
                <a:latin typeface="ArialMT"/>
              </a:rPr>
              <a:t>○ </a:t>
            </a:r>
            <a:r>
              <a:rPr lang="en-US" sz="2400" b="0" i="0" u="none" strike="noStrike" baseline="0" dirty="0">
                <a:solidFill>
                  <a:srgbClr val="000000"/>
                </a:solidFill>
                <a:latin typeface="AvenirLTPro-Book"/>
              </a:rPr>
              <a:t>Running, hiking clubs; knitting, pottery classes</a:t>
            </a:r>
          </a:p>
          <a:p>
            <a:pPr lvl="1"/>
            <a:r>
              <a:rPr lang="en-US" sz="2400" b="0" i="0" u="none" strike="noStrike" baseline="0" dirty="0">
                <a:solidFill>
                  <a:srgbClr val="000000"/>
                </a:solidFill>
                <a:latin typeface="ArialMT"/>
              </a:rPr>
              <a:t>○ </a:t>
            </a:r>
            <a:r>
              <a:rPr lang="en-US" sz="2400" b="0" i="0" u="none" strike="noStrike" baseline="0" dirty="0">
                <a:solidFill>
                  <a:srgbClr val="000000"/>
                </a:solidFill>
                <a:latin typeface="AvenirLTPro-Book"/>
              </a:rPr>
              <a:t>Eventbrite, Meetup, </a:t>
            </a:r>
            <a:r>
              <a:rPr lang="en-US" sz="2400" b="0" i="0" u="none" strike="noStrike" baseline="0" dirty="0" err="1">
                <a:solidFill>
                  <a:srgbClr val="000000"/>
                </a:solidFill>
                <a:latin typeface="AvenirLTPro-Book"/>
              </a:rPr>
              <a:t>facebook</a:t>
            </a:r>
            <a:r>
              <a:rPr lang="en-US" sz="2400" b="0" i="0" u="none" strike="noStrike" baseline="0" dirty="0">
                <a:solidFill>
                  <a:srgbClr val="000000"/>
                </a:solidFill>
                <a:latin typeface="AvenirLTPro-Book"/>
              </a:rPr>
              <a:t> groups</a:t>
            </a:r>
          </a:p>
          <a:p>
            <a:pPr lvl="1"/>
            <a:r>
              <a:rPr lang="en-US" sz="2400" b="0" i="0" u="none" strike="noStrike" baseline="0" dirty="0">
                <a:solidFill>
                  <a:srgbClr val="000000"/>
                </a:solidFill>
                <a:latin typeface="ArialMT"/>
              </a:rPr>
              <a:t>○ </a:t>
            </a:r>
            <a:r>
              <a:rPr lang="en-US" sz="2400" b="0" i="0" u="none" strike="noStrike" baseline="0" dirty="0">
                <a:solidFill>
                  <a:srgbClr val="000000"/>
                </a:solidFill>
                <a:latin typeface="AvenirLTPro-Book"/>
              </a:rPr>
              <a:t>TimeLeft.com</a:t>
            </a:r>
          </a:p>
          <a:p>
            <a:pPr lvl="1"/>
            <a:r>
              <a:rPr lang="en-US" sz="2400" b="0" i="0" u="none" strike="noStrike" baseline="0" dirty="0">
                <a:solidFill>
                  <a:srgbClr val="000000"/>
                </a:solidFill>
                <a:latin typeface="ArialMT"/>
              </a:rPr>
              <a:t>○ </a:t>
            </a:r>
            <a:r>
              <a:rPr lang="en-US" sz="2400" b="0" i="0" u="none" strike="noStrike" baseline="0" dirty="0">
                <a:solidFill>
                  <a:srgbClr val="000000"/>
                </a:solidFill>
                <a:latin typeface="AvenirLTPro-Book"/>
              </a:rPr>
              <a:t>Bumble for Friends</a:t>
            </a:r>
          </a:p>
          <a:p>
            <a:pPr algn="l"/>
            <a:r>
              <a:rPr lang="en-US" sz="2400" b="0" i="0" u="none" strike="noStrike" baseline="0" dirty="0">
                <a:solidFill>
                  <a:srgbClr val="000000"/>
                </a:solidFill>
                <a:latin typeface="ArialMT"/>
              </a:rPr>
              <a:t>● </a:t>
            </a:r>
            <a:r>
              <a:rPr lang="en-US" sz="2400" b="0" i="0" u="none" strike="noStrike" baseline="0" dirty="0">
                <a:solidFill>
                  <a:srgbClr val="000000"/>
                </a:solidFill>
                <a:latin typeface="AvenirLTPro-Book"/>
              </a:rPr>
              <a:t>Identity-driven networking events</a:t>
            </a:r>
            <a:r>
              <a:rPr lang="en-US" sz="2400" dirty="0">
                <a:solidFill>
                  <a:srgbClr val="000000"/>
                </a:solidFill>
                <a:latin typeface="AvenirLTPro-Book"/>
              </a:rPr>
              <a:t> like </a:t>
            </a:r>
            <a:r>
              <a:rPr lang="en-US" sz="2400" b="0" i="0" u="none" strike="noStrike" baseline="0" dirty="0">
                <a:solidFill>
                  <a:srgbClr val="000000"/>
                </a:solidFill>
                <a:latin typeface="AvenirLTPro-Book"/>
              </a:rPr>
              <a:t>Out for Business, Alumni Club networking, Chief, Coaching Circles, UCLA Dinner for 12 Strangers</a:t>
            </a:r>
          </a:p>
          <a:p>
            <a:pPr algn="l"/>
            <a:r>
              <a:rPr lang="en-US" sz="2400" b="0" i="0" u="none" strike="noStrike" baseline="0" dirty="0">
                <a:solidFill>
                  <a:srgbClr val="000000"/>
                </a:solidFill>
                <a:latin typeface="ArialMT"/>
              </a:rPr>
              <a:t>● </a:t>
            </a:r>
            <a:r>
              <a:rPr lang="en-US" sz="2400" b="0" i="0" u="none" strike="noStrike" baseline="0" dirty="0">
                <a:solidFill>
                  <a:srgbClr val="000000"/>
                </a:solidFill>
                <a:latin typeface="AvenirLTPro-Book"/>
              </a:rPr>
              <a:t>Volunteering</a:t>
            </a:r>
          </a:p>
          <a:p>
            <a:pPr algn="l"/>
            <a:r>
              <a:rPr lang="en-US" sz="2400" b="0" i="0" u="none" strike="noStrike" baseline="0" dirty="0">
                <a:solidFill>
                  <a:srgbClr val="000000"/>
                </a:solidFill>
                <a:latin typeface="ArialMT"/>
              </a:rPr>
              <a:t>● </a:t>
            </a:r>
            <a:r>
              <a:rPr lang="en-US" sz="2400" b="0" i="0" u="none" strike="noStrike" baseline="0" dirty="0">
                <a:solidFill>
                  <a:srgbClr val="000000"/>
                </a:solidFill>
                <a:latin typeface="AvenirLTPro-Book"/>
              </a:rPr>
              <a:t>Co-working days</a:t>
            </a:r>
            <a:endParaRPr lang="en-US" dirty="0"/>
          </a:p>
        </p:txBody>
      </p:sp>
    </p:spTree>
    <p:extLst>
      <p:ext uri="{BB962C8B-B14F-4D97-AF65-F5344CB8AC3E}">
        <p14:creationId xmlns:p14="http://schemas.microsoft.com/office/powerpoint/2010/main" val="429061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88C39-D45F-12AA-9C54-62C1D641BB51}"/>
              </a:ext>
            </a:extLst>
          </p:cNvPr>
          <p:cNvSpPr>
            <a:spLocks noGrp="1"/>
          </p:cNvSpPr>
          <p:nvPr>
            <p:ph type="ctrTitle"/>
          </p:nvPr>
        </p:nvSpPr>
        <p:spPr/>
        <p:txBody>
          <a:bodyPr/>
          <a:lstStyle/>
          <a:p>
            <a:r>
              <a:rPr lang="en-US" dirty="0"/>
              <a:t>What if I’m an </a:t>
            </a:r>
            <a:r>
              <a:rPr lang="en-US" dirty="0" err="1"/>
              <a:t>Intovert</a:t>
            </a:r>
            <a:r>
              <a:rPr lang="en-US" dirty="0"/>
              <a:t>?</a:t>
            </a:r>
          </a:p>
        </p:txBody>
      </p:sp>
      <p:sp>
        <p:nvSpPr>
          <p:cNvPr id="3" name="Text Placeholder 2">
            <a:extLst>
              <a:ext uri="{FF2B5EF4-FFF2-40B4-BE49-F238E27FC236}">
                <a16:creationId xmlns:a16="http://schemas.microsoft.com/office/drawing/2014/main" id="{5557D594-2FCB-B895-8150-0982D19EA35D}"/>
              </a:ext>
            </a:extLst>
          </p:cNvPr>
          <p:cNvSpPr>
            <a:spLocks noGrp="1"/>
          </p:cNvSpPr>
          <p:nvPr>
            <p:ph type="body" sz="quarter" idx="11"/>
          </p:nvPr>
        </p:nvSpPr>
        <p:spPr>
          <a:xfrm>
            <a:off x="5087639" y="4109540"/>
            <a:ext cx="7253323" cy="1645920"/>
          </a:xfrm>
        </p:spPr>
        <p:txBody>
          <a:bodyPr/>
          <a:lstStyle/>
          <a:p>
            <a:pPr algn="l">
              <a:lnSpc>
                <a:spcPct val="100000"/>
              </a:lnSpc>
              <a:spcBef>
                <a:spcPts val="0"/>
              </a:spcBef>
            </a:pPr>
            <a:r>
              <a:rPr lang="en-US" sz="2000" b="0" i="0" u="none" strike="noStrike" baseline="0" dirty="0">
                <a:solidFill>
                  <a:schemeClr val="bg1"/>
                </a:solidFill>
                <a:latin typeface="ArialMT"/>
              </a:rPr>
              <a:t>● </a:t>
            </a:r>
            <a:r>
              <a:rPr lang="en-US" sz="2000" b="0" i="0" u="none" strike="noStrike" baseline="0" dirty="0">
                <a:solidFill>
                  <a:schemeClr val="bg1"/>
                </a:solidFill>
                <a:latin typeface="AvenirLTPro-Book"/>
              </a:rPr>
              <a:t>Consider smaller group events</a:t>
            </a:r>
          </a:p>
          <a:p>
            <a:pPr algn="l">
              <a:lnSpc>
                <a:spcPct val="100000"/>
              </a:lnSpc>
              <a:spcBef>
                <a:spcPts val="0"/>
              </a:spcBef>
            </a:pPr>
            <a:r>
              <a:rPr lang="en-US" sz="2000" b="0" i="0" u="none" strike="noStrike" baseline="0" dirty="0">
                <a:solidFill>
                  <a:schemeClr val="bg1"/>
                </a:solidFill>
                <a:latin typeface="ArialMT"/>
              </a:rPr>
              <a:t>● </a:t>
            </a:r>
            <a:r>
              <a:rPr lang="en-US" sz="2000" b="0" i="0" u="none" strike="noStrike" baseline="0" dirty="0">
                <a:solidFill>
                  <a:schemeClr val="bg1"/>
                </a:solidFill>
                <a:latin typeface="AvenirLTPro-Book"/>
              </a:rPr>
              <a:t>Invite a friend</a:t>
            </a:r>
          </a:p>
          <a:p>
            <a:pPr algn="l">
              <a:lnSpc>
                <a:spcPct val="100000"/>
              </a:lnSpc>
              <a:spcBef>
                <a:spcPts val="0"/>
              </a:spcBef>
            </a:pPr>
            <a:r>
              <a:rPr lang="it-IT" sz="2000" b="0" i="0" u="none" strike="noStrike" baseline="0" dirty="0">
                <a:solidFill>
                  <a:schemeClr val="bg1"/>
                </a:solidFill>
                <a:latin typeface="ArialMT"/>
              </a:rPr>
              <a:t>● </a:t>
            </a:r>
            <a:r>
              <a:rPr lang="it-IT" sz="2000" b="0" i="0" u="none" strike="noStrike" baseline="0" dirty="0">
                <a:solidFill>
                  <a:schemeClr val="bg1"/>
                </a:solidFill>
                <a:latin typeface="AvenirLTPro-Book"/>
              </a:rPr>
              <a:t>Redefine success: quality over quantity</a:t>
            </a:r>
          </a:p>
          <a:p>
            <a:pPr algn="l">
              <a:lnSpc>
                <a:spcPct val="100000"/>
              </a:lnSpc>
              <a:spcBef>
                <a:spcPts val="0"/>
              </a:spcBef>
            </a:pPr>
            <a:r>
              <a:rPr lang="en-US" sz="2000" b="0" i="0" u="none" strike="noStrike" baseline="0" dirty="0">
                <a:solidFill>
                  <a:schemeClr val="bg1"/>
                </a:solidFill>
                <a:latin typeface="ArialMT"/>
              </a:rPr>
              <a:t>● </a:t>
            </a:r>
            <a:r>
              <a:rPr lang="en-US" sz="2000" b="0" i="0" u="none" strike="noStrike" baseline="0" dirty="0">
                <a:solidFill>
                  <a:schemeClr val="bg1"/>
                </a:solidFill>
                <a:latin typeface="AvenirLTPro-Book"/>
              </a:rPr>
              <a:t>Take care of yourself</a:t>
            </a:r>
          </a:p>
          <a:p>
            <a:pPr lvl="1">
              <a:lnSpc>
                <a:spcPct val="100000"/>
              </a:lnSpc>
              <a:spcBef>
                <a:spcPts val="0"/>
              </a:spcBef>
              <a:buFont typeface="Courier New" panose="02070309020205020404" pitchFamily="49" charset="0"/>
              <a:buChar char="o"/>
            </a:pPr>
            <a:r>
              <a:rPr lang="en-US" sz="2000" b="0" i="0" u="none" strike="noStrike" baseline="0" dirty="0">
                <a:solidFill>
                  <a:schemeClr val="bg1"/>
                </a:solidFill>
                <a:latin typeface="AvenirLTPro-Book"/>
              </a:rPr>
              <a:t>Before: come in with a full battery</a:t>
            </a:r>
          </a:p>
          <a:p>
            <a:pPr lvl="1">
              <a:lnSpc>
                <a:spcPct val="100000"/>
              </a:lnSpc>
              <a:spcBef>
                <a:spcPts val="0"/>
              </a:spcBef>
              <a:buFont typeface="Courier New" panose="02070309020205020404" pitchFamily="49" charset="0"/>
              <a:buChar char="o"/>
            </a:pPr>
            <a:r>
              <a:rPr lang="en-US" sz="2000" b="0" i="0" u="none" strike="noStrike" baseline="0" dirty="0">
                <a:solidFill>
                  <a:schemeClr val="bg1"/>
                </a:solidFill>
                <a:latin typeface="AvenirLTPro-Book"/>
              </a:rPr>
              <a:t>During: take a break</a:t>
            </a:r>
          </a:p>
          <a:p>
            <a:pPr lvl="1">
              <a:lnSpc>
                <a:spcPct val="100000"/>
              </a:lnSpc>
              <a:spcBef>
                <a:spcPts val="0"/>
              </a:spcBef>
              <a:buFont typeface="Courier New" panose="02070309020205020404" pitchFamily="49" charset="0"/>
              <a:buChar char="o"/>
            </a:pPr>
            <a:r>
              <a:rPr lang="en-US" sz="2000" b="0" i="0" u="none" strike="noStrike" baseline="0" dirty="0">
                <a:solidFill>
                  <a:schemeClr val="bg1"/>
                </a:solidFill>
                <a:latin typeface="AvenirLTPro-Book"/>
              </a:rPr>
              <a:t>After: Leave when you are “full”; plan recharging activities</a:t>
            </a:r>
            <a:endParaRPr lang="en-US" sz="2000" dirty="0">
              <a:solidFill>
                <a:schemeClr val="bg1"/>
              </a:solidFill>
            </a:endParaRPr>
          </a:p>
        </p:txBody>
      </p:sp>
    </p:spTree>
    <p:extLst>
      <p:ext uri="{BB962C8B-B14F-4D97-AF65-F5344CB8AC3E}">
        <p14:creationId xmlns:p14="http://schemas.microsoft.com/office/powerpoint/2010/main" val="2534007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person in a blue shirt and red bow tie&#10;&#10;Description automatically generated">
            <a:extLst>
              <a:ext uri="{FF2B5EF4-FFF2-40B4-BE49-F238E27FC236}">
                <a16:creationId xmlns:a16="http://schemas.microsoft.com/office/drawing/2014/main" id="{B0543C13-C32C-C2AD-2C2A-2DED0B91C3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11" t="27569" r="7942" b="18697"/>
          <a:stretch/>
        </p:blipFill>
        <p:spPr bwMode="auto">
          <a:xfrm>
            <a:off x="1883801" y="1347536"/>
            <a:ext cx="8797797" cy="3685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998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59DC4-8B30-98A0-5BAB-C78BA4A4AD55}"/>
              </a:ext>
            </a:extLst>
          </p:cNvPr>
          <p:cNvSpPr>
            <a:spLocks noGrp="1"/>
          </p:cNvSpPr>
          <p:nvPr>
            <p:ph type="title"/>
          </p:nvPr>
        </p:nvSpPr>
        <p:spPr>
          <a:xfrm>
            <a:off x="236850" y="584005"/>
            <a:ext cx="10972800" cy="920202"/>
          </a:xfrm>
        </p:spPr>
        <p:txBody>
          <a:bodyPr/>
          <a:lstStyle/>
          <a:p>
            <a:r>
              <a:rPr lang="en-US" dirty="0"/>
              <a:t>Let’s Talk About Small Talk</a:t>
            </a:r>
          </a:p>
        </p:txBody>
      </p:sp>
      <p:sp>
        <p:nvSpPr>
          <p:cNvPr id="3" name="Content Placeholder 2">
            <a:extLst>
              <a:ext uri="{FF2B5EF4-FFF2-40B4-BE49-F238E27FC236}">
                <a16:creationId xmlns:a16="http://schemas.microsoft.com/office/drawing/2014/main" id="{4096FB3A-B62C-3DAB-4FD1-B4EBDD650AEF}"/>
              </a:ext>
            </a:extLst>
          </p:cNvPr>
          <p:cNvSpPr>
            <a:spLocks noGrp="1"/>
          </p:cNvSpPr>
          <p:nvPr>
            <p:ph sz="quarter" idx="13"/>
          </p:nvPr>
        </p:nvSpPr>
        <p:spPr>
          <a:xfrm>
            <a:off x="595523" y="2676525"/>
            <a:ext cx="9435376" cy="3597470"/>
          </a:xfrm>
        </p:spPr>
        <p:txBody>
          <a:bodyPr>
            <a:normAutofit/>
          </a:bodyPr>
          <a:lstStyle/>
          <a:p>
            <a:pPr algn="l" rtl="0" fontAlgn="base"/>
            <a:r>
              <a:rPr lang="en-US" b="0" i="0" dirty="0">
                <a:solidFill>
                  <a:srgbClr val="000000"/>
                </a:solidFill>
                <a:effectLst/>
                <a:highlight>
                  <a:srgbClr val="FFFFFF"/>
                </a:highlight>
                <a:latin typeface="Aptos" panose="020B0004020202020204" pitchFamily="34" charset="0"/>
              </a:rPr>
              <a:t>First, </a:t>
            </a:r>
            <a:r>
              <a:rPr lang="en-US" b="1" i="0" dirty="0">
                <a:solidFill>
                  <a:srgbClr val="000000"/>
                </a:solidFill>
                <a:effectLst/>
                <a:highlight>
                  <a:srgbClr val="FFFFFF"/>
                </a:highlight>
                <a:latin typeface="Aptos" panose="020B0004020202020204" pitchFamily="34" charset="0"/>
              </a:rPr>
              <a:t>be curious</a:t>
            </a:r>
            <a:r>
              <a:rPr lang="en-US" b="0" i="0" dirty="0">
                <a:solidFill>
                  <a:srgbClr val="000000"/>
                </a:solidFill>
                <a:effectLst/>
                <a:highlight>
                  <a:srgbClr val="FFFFFF"/>
                </a:highlight>
                <a:latin typeface="Aptos" panose="020B0004020202020204" pitchFamily="34" charset="0"/>
              </a:rPr>
              <a:t>. The person or people you're talking to are interesting. Chances are, they know a whole lot about something you know something about — if not many things. Take advantage of that. Figure out what they care about and ask lots of questions. Don't forget to listen and stay engaged so it's clear you're not just going through the motions. </a:t>
            </a:r>
            <a:endParaRPr lang="en-US" b="0" i="0" dirty="0">
              <a:solidFill>
                <a:srgbClr val="000000"/>
              </a:solidFill>
              <a:effectLst/>
              <a:highlight>
                <a:srgbClr val="FFFFFF"/>
              </a:highlight>
              <a:latin typeface="Segoe UI" panose="020B0502040204020203" pitchFamily="34" charset="0"/>
            </a:endParaRPr>
          </a:p>
          <a:p>
            <a:pPr algn="l" rtl="0" fontAlgn="base"/>
            <a:r>
              <a:rPr lang="en-US" b="0" i="0" dirty="0">
                <a:solidFill>
                  <a:srgbClr val="000000"/>
                </a:solidFill>
                <a:effectLst/>
                <a:highlight>
                  <a:srgbClr val="FFFFFF"/>
                </a:highlight>
                <a:latin typeface="Aptos" panose="020B0004020202020204" pitchFamily="34" charset="0"/>
              </a:rPr>
              <a:t>Second, </a:t>
            </a:r>
            <a:r>
              <a:rPr lang="en-US" b="1" i="0" dirty="0">
                <a:solidFill>
                  <a:srgbClr val="000000"/>
                </a:solidFill>
                <a:effectLst/>
                <a:highlight>
                  <a:srgbClr val="FFFFFF"/>
                </a:highlight>
                <a:latin typeface="Aptos" panose="020B0004020202020204" pitchFamily="34" charset="0"/>
              </a:rPr>
              <a:t>pose unique questions </a:t>
            </a:r>
            <a:r>
              <a:rPr lang="en-US" b="0" i="0" dirty="0">
                <a:solidFill>
                  <a:srgbClr val="000000"/>
                </a:solidFill>
                <a:effectLst/>
                <a:highlight>
                  <a:srgbClr val="FFFFFF"/>
                </a:highlight>
                <a:latin typeface="Aptos" panose="020B0004020202020204" pitchFamily="34" charset="0"/>
              </a:rPr>
              <a:t>and start non-obvious discussions. If you say something like, "It's so cold this week," you're going to have a meh conversation (unless you're talking to a farmer or meteorologist, maybe). </a:t>
            </a:r>
            <a:r>
              <a:rPr lang="en-US" b="1" i="0" dirty="0">
                <a:solidFill>
                  <a:srgbClr val="000000"/>
                </a:solidFill>
                <a:effectLst/>
                <a:highlight>
                  <a:srgbClr val="FFFFFF"/>
                </a:highlight>
                <a:latin typeface="Aptos" panose="020B0004020202020204" pitchFamily="34" charset="0"/>
              </a:rPr>
              <a:t>Get creative</a:t>
            </a:r>
            <a:r>
              <a:rPr lang="en-US" b="0" i="0" dirty="0">
                <a:solidFill>
                  <a:srgbClr val="000000"/>
                </a:solidFill>
                <a:effectLst/>
                <a:highlight>
                  <a:srgbClr val="FFFFFF"/>
                </a:highlight>
                <a:latin typeface="Aptos" panose="020B0004020202020204" pitchFamily="34" charset="0"/>
              </a:rPr>
              <a:t> and maybe a little weird. When someone says, "Wow, it's so cold this week," reply, "Sure is. Did you grow up in a warmer area?" Now you're talking about their childhood and the different places they've lived. Way more interesting. </a:t>
            </a:r>
            <a:endParaRPr lang="en-US" b="0" i="0" dirty="0">
              <a:solidFill>
                <a:srgbClr val="000000"/>
              </a:solidFill>
              <a:effectLst/>
              <a:highlight>
                <a:srgbClr val="FFFFFF"/>
              </a:highlight>
              <a:latin typeface="Segoe UI" panose="020B0502040204020203" pitchFamily="34" charset="0"/>
            </a:endParaRPr>
          </a:p>
        </p:txBody>
      </p:sp>
    </p:spTree>
    <p:extLst>
      <p:ext uri="{BB962C8B-B14F-4D97-AF65-F5344CB8AC3E}">
        <p14:creationId xmlns:p14="http://schemas.microsoft.com/office/powerpoint/2010/main" val="3074675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 name="Title 2">
            <a:extLst>
              <a:ext uri="{FF2B5EF4-FFF2-40B4-BE49-F238E27FC236}">
                <a16:creationId xmlns:a16="http://schemas.microsoft.com/office/drawing/2014/main" id="{545D3755-C3E2-975E-DE68-CDECC4B526EC}"/>
              </a:ext>
            </a:extLst>
          </p:cNvPr>
          <p:cNvSpPr>
            <a:spLocks noGrp="1"/>
          </p:cNvSpPr>
          <p:nvPr>
            <p:ph type="title"/>
          </p:nvPr>
        </p:nvSpPr>
        <p:spPr>
          <a:xfrm>
            <a:off x="659130" y="-640724"/>
            <a:ext cx="10873740" cy="1680205"/>
          </a:xfrm>
        </p:spPr>
        <p:txBody>
          <a:bodyPr/>
          <a:lstStyle/>
          <a:p>
            <a:r>
              <a:rPr lang="en-US" dirty="0"/>
              <a:t>How to Make Small Talk</a:t>
            </a:r>
          </a:p>
        </p:txBody>
      </p:sp>
      <p:sp>
        <p:nvSpPr>
          <p:cNvPr id="7" name="Text Placeholder 6">
            <a:extLst>
              <a:ext uri="{FF2B5EF4-FFF2-40B4-BE49-F238E27FC236}">
                <a16:creationId xmlns:a16="http://schemas.microsoft.com/office/drawing/2014/main" id="{F70BD87D-F7DA-961B-4024-A354DC87D168}"/>
              </a:ext>
            </a:extLst>
          </p:cNvPr>
          <p:cNvSpPr>
            <a:spLocks noGrp="1"/>
          </p:cNvSpPr>
          <p:nvPr>
            <p:ph sz="quarter" idx="13"/>
          </p:nvPr>
        </p:nvSpPr>
        <p:spPr>
          <a:xfrm>
            <a:off x="1332522" y="984479"/>
            <a:ext cx="9729656" cy="5705078"/>
          </a:xfrm>
        </p:spPr>
        <p:txBody>
          <a:bodyPr>
            <a:normAutofit fontScale="92500" lnSpcReduction="10000"/>
          </a:bodyPr>
          <a:lstStyle/>
          <a:p>
            <a:pPr marL="0" indent="0" algn="l" rtl="0" fontAlgn="base">
              <a:buNone/>
            </a:pPr>
            <a:r>
              <a:rPr lang="en-US" sz="1800" b="1" i="0" dirty="0">
                <a:solidFill>
                  <a:srgbClr val="000000"/>
                </a:solidFill>
                <a:effectLst/>
                <a:highlight>
                  <a:srgbClr val="FFFFFF"/>
                </a:highlight>
                <a:latin typeface="Aptos" panose="020B0004020202020204" pitchFamily="34" charset="0"/>
              </a:rPr>
              <a:t>Ask open-ended questions. </a:t>
            </a:r>
          </a:p>
          <a:p>
            <a:pPr marL="0" indent="0" algn="l" rtl="0" fontAlgn="base">
              <a:buNone/>
            </a:pPr>
            <a:r>
              <a:rPr lang="en-US" sz="1800" b="0" i="0" dirty="0">
                <a:solidFill>
                  <a:srgbClr val="000000"/>
                </a:solidFill>
                <a:effectLst/>
                <a:highlight>
                  <a:srgbClr val="FFFFFF"/>
                </a:highlight>
                <a:latin typeface="Aptos" panose="020B0004020202020204" pitchFamily="34" charset="0"/>
              </a:rPr>
              <a:t>Most people enjoy talking about themselves because it's easier to discuss things we know to be true (our likes, dislikes, and aspirations) rather than something we know little about. Open-ended questions generate an interesting, dynamic conversation and encourage the person you’re speaking with to open up. </a:t>
            </a:r>
            <a:endParaRPr lang="en-US" b="0" i="0" dirty="0">
              <a:solidFill>
                <a:srgbClr val="000000"/>
              </a:solidFill>
              <a:effectLst/>
              <a:highlight>
                <a:srgbClr val="FFFFFF"/>
              </a:highlight>
              <a:latin typeface="Aptos" panose="020B0004020202020204" pitchFamily="34" charset="0"/>
            </a:endParaRPr>
          </a:p>
          <a:p>
            <a:pPr marL="0" indent="0" algn="l" rtl="0" fontAlgn="base">
              <a:buNone/>
            </a:pPr>
            <a:r>
              <a:rPr lang="en-US" sz="1800" b="1" i="0" dirty="0">
                <a:solidFill>
                  <a:srgbClr val="000000"/>
                </a:solidFill>
                <a:effectLst/>
                <a:highlight>
                  <a:srgbClr val="FFFFFF"/>
                </a:highlight>
                <a:latin typeface="Aptos" panose="020B0004020202020204" pitchFamily="34" charset="0"/>
              </a:rPr>
              <a:t>Practice active listening. </a:t>
            </a:r>
          </a:p>
          <a:p>
            <a:pPr marL="0" indent="0" algn="l" rtl="0" fontAlgn="base">
              <a:buNone/>
            </a:pPr>
            <a:r>
              <a:rPr lang="en-US" sz="1800" b="0" i="0" dirty="0">
                <a:solidFill>
                  <a:srgbClr val="000000"/>
                </a:solidFill>
                <a:effectLst/>
                <a:highlight>
                  <a:srgbClr val="FFFFFF"/>
                </a:highlight>
                <a:latin typeface="Aptos" panose="020B0004020202020204" pitchFamily="34" charset="0"/>
              </a:rPr>
              <a:t>You’ll forge much stronger connections if you pay attention. The other person will notice how engaged you seem. In addition, it’s much easier to ask relevant questions and remember details to bring up later if you’re listening with both ears. </a:t>
            </a:r>
            <a:endParaRPr lang="en-US" b="0" i="0" dirty="0">
              <a:solidFill>
                <a:srgbClr val="000000"/>
              </a:solidFill>
              <a:effectLst/>
              <a:highlight>
                <a:srgbClr val="FFFFFF"/>
              </a:highlight>
              <a:latin typeface="Aptos" panose="020B0004020202020204" pitchFamily="34" charset="0"/>
            </a:endParaRPr>
          </a:p>
          <a:p>
            <a:pPr marL="0" indent="0" algn="l" rtl="0" fontAlgn="base">
              <a:buNone/>
            </a:pPr>
            <a:r>
              <a:rPr lang="en-US" sz="1800" b="1" i="0" dirty="0">
                <a:solidFill>
                  <a:srgbClr val="000000"/>
                </a:solidFill>
                <a:effectLst/>
                <a:highlight>
                  <a:srgbClr val="FFFFFF"/>
                </a:highlight>
                <a:latin typeface="Aptos" panose="020B0004020202020204" pitchFamily="34" charset="0"/>
              </a:rPr>
              <a:t>Make eye contact and put away your phone. </a:t>
            </a:r>
          </a:p>
          <a:p>
            <a:pPr marL="0" indent="0" algn="l" rtl="0" fontAlgn="base">
              <a:buNone/>
            </a:pPr>
            <a:r>
              <a:rPr lang="en-US" sz="1800" b="0" i="0" dirty="0">
                <a:solidFill>
                  <a:srgbClr val="000000"/>
                </a:solidFill>
                <a:effectLst/>
                <a:highlight>
                  <a:srgbClr val="FFFFFF"/>
                </a:highlight>
                <a:latin typeface="Aptos" panose="020B0004020202020204" pitchFamily="34" charset="0"/>
              </a:rPr>
              <a:t>It’s overwhelming to hold eye contact the entire time you’re talking to someone, but ensuring you meet their eyes helps show you’re listening. Few people will approach you if you’re scrolling through your phone—and you’ll send a plain message to anyone you’re already talking to that you’re not interested. </a:t>
            </a:r>
            <a:endParaRPr lang="en-US" b="0" i="0" dirty="0">
              <a:solidFill>
                <a:srgbClr val="000000"/>
              </a:solidFill>
              <a:effectLst/>
              <a:highlight>
                <a:srgbClr val="FFFFFF"/>
              </a:highlight>
              <a:latin typeface="Aptos" panose="020B0004020202020204" pitchFamily="34" charset="0"/>
            </a:endParaRPr>
          </a:p>
          <a:p>
            <a:pPr marL="0" indent="0" algn="l" rtl="0" fontAlgn="base">
              <a:buNone/>
            </a:pPr>
            <a:r>
              <a:rPr lang="en-US" sz="1800" b="1" i="0" dirty="0">
                <a:solidFill>
                  <a:srgbClr val="000000"/>
                </a:solidFill>
                <a:effectLst/>
                <a:highlight>
                  <a:srgbClr val="FFFFFF"/>
                </a:highlight>
                <a:latin typeface="Aptos" panose="020B0004020202020204" pitchFamily="34" charset="0"/>
              </a:rPr>
              <a:t>Show your enthusiasm. </a:t>
            </a:r>
          </a:p>
          <a:p>
            <a:pPr marL="0" indent="0" algn="l" rtl="0" fontAlgn="base">
              <a:buNone/>
            </a:pPr>
            <a:r>
              <a:rPr lang="en-US" sz="1800" b="0" i="0" dirty="0">
                <a:solidFill>
                  <a:srgbClr val="000000"/>
                </a:solidFill>
                <a:effectLst/>
                <a:highlight>
                  <a:srgbClr val="FFFFFF"/>
                </a:highlight>
                <a:latin typeface="Aptos" panose="020B0004020202020204" pitchFamily="34" charset="0"/>
              </a:rPr>
              <a:t>Small talk might not always be the most stress-free activity. However, if you go into it with the right attitude, you can actually have fun. View these conversations as opportunities to learn more about other people. You never know whom you’ll meet or what they’ll have to share—so embrace the chance it’ll be an amazing discussion. </a:t>
            </a:r>
            <a:endParaRPr lang="en-US" b="0" i="0" dirty="0">
              <a:solidFill>
                <a:srgbClr val="000000"/>
              </a:solidFill>
              <a:effectLst/>
              <a:highlight>
                <a:srgbClr val="FFFFFF"/>
              </a:highlight>
              <a:latin typeface="Aptos" panose="020B0004020202020204" pitchFamily="34" charset="0"/>
            </a:endParaRPr>
          </a:p>
          <a:p>
            <a:endParaRPr lang="en-US" dirty="0"/>
          </a:p>
          <a:p>
            <a:endParaRPr lang="en-US" dirty="0"/>
          </a:p>
        </p:txBody>
      </p:sp>
    </p:spTree>
    <p:extLst>
      <p:ext uri="{BB962C8B-B14F-4D97-AF65-F5344CB8AC3E}">
        <p14:creationId xmlns:p14="http://schemas.microsoft.com/office/powerpoint/2010/main" val="3239649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5D3755-C3E2-975E-DE68-CDECC4B526EC}"/>
              </a:ext>
            </a:extLst>
          </p:cNvPr>
          <p:cNvSpPr>
            <a:spLocks noGrp="1"/>
          </p:cNvSpPr>
          <p:nvPr>
            <p:ph type="title"/>
          </p:nvPr>
        </p:nvSpPr>
        <p:spPr>
          <a:xfrm>
            <a:off x="594360" y="102875"/>
            <a:ext cx="10873740" cy="1680205"/>
          </a:xfrm>
        </p:spPr>
        <p:txBody>
          <a:bodyPr/>
          <a:lstStyle/>
          <a:p>
            <a:r>
              <a:rPr lang="en-US" dirty="0"/>
              <a:t>Important Information</a:t>
            </a:r>
          </a:p>
        </p:txBody>
      </p:sp>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5" name="TextBox 4">
            <a:extLst>
              <a:ext uri="{FF2B5EF4-FFF2-40B4-BE49-F238E27FC236}">
                <a16:creationId xmlns:a16="http://schemas.microsoft.com/office/drawing/2014/main" id="{41AF4484-2317-27AD-AD26-3C3AB7557DB7}"/>
              </a:ext>
            </a:extLst>
          </p:cNvPr>
          <p:cNvSpPr txBox="1"/>
          <p:nvPr/>
        </p:nvSpPr>
        <p:spPr>
          <a:xfrm>
            <a:off x="1014101" y="2317334"/>
            <a:ext cx="10448657"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chemeClr val="bg1"/>
                </a:solidFill>
              </a:rPr>
              <a:t>This document is for information purposes only. Brio Consultants, LLC is an independent SEC-registered investment adviser. SEC registration does not constitute an endorsement by the SEC nor does it indicate a particular level of skill or ability. Brio Financial Group is an assumed business name of Brio Consultants, LLC. Neither the information nor the opinions expressed herein constitutes an offer or solicitation to buy or sell any investments or to make any investment decision. Please refer to the firm’s form ADV for more information. Past performance is no guarantee of future results, and political and economic risks may lead to significant losses, including complete loss, for investors. Advisory services are only offered to clients or prospective clients where Brio Financial Group and its representatives are properly licensed or exempt from licensure. Hypothetical returns do not factor the advisory fees charged by Brio Financial Group. Actual portfolio(s) may not resemble any of hypothetical allocation examples based on a variety of factors including but not limited to those listed above. Any distribution or copying of this communication is strictly prohibited. No offer to purchase or sell securities is being made in this communication. The information set forth herein was obtained from sources which we believe reliable, but we do not guarantee its accuracy. Overall account performance cannot and should not be extrapolated from any examples or illustrations given. This material is being provided for informational purposes only and nothing herein constitutes investment, legal, accounting or tax advice, or a recommendation to buy, sell, or hold a security. Neither the information nor the opinions expressed herein should be used to make any investment decision. Consultations with CPA’s or Estate Planning Attorneys regarding taxes and issues relating to estates or beneficiaries are recommended. Past performance is no guarantee of future results. For further information about this presentation, please contact us. *Services are offered through Wealth, an independent third party service provider. Brio is not affiliated with Wealth and does not provide legal services​</a:t>
            </a:r>
            <a:endParaRPr lang="en-US" dirty="0">
              <a:solidFill>
                <a:schemeClr val="bg1"/>
              </a:solidFill>
            </a:endParaRPr>
          </a:p>
        </p:txBody>
      </p:sp>
      <p:pic>
        <p:nvPicPr>
          <p:cNvPr id="6" name="Picture 5" descr="A logo with a black background&#10;&#10;Description automatically generated">
            <a:extLst>
              <a:ext uri="{FF2B5EF4-FFF2-40B4-BE49-F238E27FC236}">
                <a16:creationId xmlns:a16="http://schemas.microsoft.com/office/drawing/2014/main" id="{9ADF1416-399E-DBDA-24ED-0EF24BFCF027}"/>
              </a:ext>
            </a:extLst>
          </p:cNvPr>
          <p:cNvPicPr>
            <a:picLocks noChangeAspect="1"/>
          </p:cNvPicPr>
          <p:nvPr/>
        </p:nvPicPr>
        <p:blipFill>
          <a:blip r:embed="rId3"/>
          <a:stretch>
            <a:fillRect/>
          </a:stretch>
        </p:blipFill>
        <p:spPr>
          <a:xfrm>
            <a:off x="8918472" y="152757"/>
            <a:ext cx="3057525" cy="1752600"/>
          </a:xfrm>
          <a:prstGeom prst="rect">
            <a:avLst/>
          </a:prstGeom>
        </p:spPr>
      </p:pic>
    </p:spTree>
    <p:extLst>
      <p:ext uri="{BB962C8B-B14F-4D97-AF65-F5344CB8AC3E}">
        <p14:creationId xmlns:p14="http://schemas.microsoft.com/office/powerpoint/2010/main" val="3200312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04EE6DC-623D-C497-FCA7-FACE2CAEDD55}"/>
              </a:ext>
            </a:extLst>
          </p:cNvPr>
          <p:cNvPicPr>
            <a:picLocks noChangeAspect="1"/>
          </p:cNvPicPr>
          <p:nvPr/>
        </p:nvPicPr>
        <p:blipFill>
          <a:blip r:embed="rId2"/>
          <a:stretch>
            <a:fillRect/>
          </a:stretch>
        </p:blipFill>
        <p:spPr>
          <a:xfrm>
            <a:off x="0" y="3374161"/>
            <a:ext cx="5452024" cy="3545830"/>
          </a:xfrm>
          <a:prstGeom prst="rect">
            <a:avLst/>
          </a:prstGeom>
        </p:spPr>
      </p:pic>
      <p:sp>
        <p:nvSpPr>
          <p:cNvPr id="6" name="TextBox 5">
            <a:extLst>
              <a:ext uri="{FF2B5EF4-FFF2-40B4-BE49-F238E27FC236}">
                <a16:creationId xmlns:a16="http://schemas.microsoft.com/office/drawing/2014/main" id="{4113297F-2DF6-8A31-D942-BF02AA2DFAFC}"/>
              </a:ext>
            </a:extLst>
          </p:cNvPr>
          <p:cNvSpPr txBox="1"/>
          <p:nvPr/>
        </p:nvSpPr>
        <p:spPr>
          <a:xfrm>
            <a:off x="3049146" y="3246053"/>
            <a:ext cx="6098290" cy="369332"/>
          </a:xfrm>
          <a:prstGeom prst="rect">
            <a:avLst/>
          </a:prstGeom>
          <a:noFill/>
        </p:spPr>
        <p:txBody>
          <a:bodyPr wrap="square">
            <a:spAutoFit/>
          </a:bodyPr>
          <a:lstStyle/>
          <a:p>
            <a:r>
              <a:rPr lang="en-US" sz="1800" b="0" i="0" u="none" strike="noStrike" baseline="0" dirty="0">
                <a:solidFill>
                  <a:srgbClr val="000000"/>
                </a:solidFill>
                <a:latin typeface="ArialMT"/>
              </a:rPr>
              <a:t> </a:t>
            </a:r>
            <a:endParaRPr lang="en-US" dirty="0"/>
          </a:p>
        </p:txBody>
      </p:sp>
      <p:pic>
        <p:nvPicPr>
          <p:cNvPr id="8" name="Picture 7">
            <a:extLst>
              <a:ext uri="{FF2B5EF4-FFF2-40B4-BE49-F238E27FC236}">
                <a16:creationId xmlns:a16="http://schemas.microsoft.com/office/drawing/2014/main" id="{D6B7348D-852E-08A0-1956-624BFD1629B2}"/>
              </a:ext>
            </a:extLst>
          </p:cNvPr>
          <p:cNvPicPr>
            <a:picLocks noChangeAspect="1"/>
          </p:cNvPicPr>
          <p:nvPr/>
        </p:nvPicPr>
        <p:blipFill>
          <a:blip r:embed="rId3"/>
          <a:stretch>
            <a:fillRect/>
          </a:stretch>
        </p:blipFill>
        <p:spPr>
          <a:xfrm>
            <a:off x="0" y="-20025"/>
            <a:ext cx="5452024" cy="3635410"/>
          </a:xfrm>
          <a:prstGeom prst="rect">
            <a:avLst/>
          </a:prstGeom>
        </p:spPr>
      </p:pic>
      <p:sp>
        <p:nvSpPr>
          <p:cNvPr id="10" name="TextBox 9">
            <a:extLst>
              <a:ext uri="{FF2B5EF4-FFF2-40B4-BE49-F238E27FC236}">
                <a16:creationId xmlns:a16="http://schemas.microsoft.com/office/drawing/2014/main" id="{7451702A-B911-BBB5-FF49-F0C54E86E9ED}"/>
              </a:ext>
            </a:extLst>
          </p:cNvPr>
          <p:cNvSpPr txBox="1"/>
          <p:nvPr/>
        </p:nvSpPr>
        <p:spPr>
          <a:xfrm>
            <a:off x="-1526291" y="2591692"/>
            <a:ext cx="8628361" cy="1077218"/>
          </a:xfrm>
          <a:prstGeom prst="rect">
            <a:avLst/>
          </a:prstGeom>
          <a:noFill/>
        </p:spPr>
        <p:txBody>
          <a:bodyPr wrap="square">
            <a:spAutoFit/>
          </a:bodyPr>
          <a:lstStyle/>
          <a:p>
            <a:pPr algn="ctr"/>
            <a:r>
              <a:rPr lang="en-US" sz="3200" b="1" i="0" u="none" strike="noStrike" baseline="0" dirty="0">
                <a:solidFill>
                  <a:srgbClr val="FFFFFF"/>
                </a:solidFill>
                <a:latin typeface="AvenirLTPro-Roman"/>
              </a:rPr>
              <a:t>Where’s the most effective</a:t>
            </a:r>
          </a:p>
          <a:p>
            <a:pPr algn="ctr"/>
            <a:r>
              <a:rPr lang="en-US" sz="3200" b="1" i="0" u="none" strike="noStrike" baseline="0" dirty="0">
                <a:solidFill>
                  <a:srgbClr val="FFFFFF"/>
                </a:solidFill>
                <a:latin typeface="AvenirLTPro-Roman"/>
              </a:rPr>
              <a:t>place to stand for connection?</a:t>
            </a:r>
            <a:endParaRPr lang="en-US" sz="3200" b="1" dirty="0"/>
          </a:p>
        </p:txBody>
      </p:sp>
      <p:sp>
        <p:nvSpPr>
          <p:cNvPr id="12" name="TextBox 11">
            <a:extLst>
              <a:ext uri="{FF2B5EF4-FFF2-40B4-BE49-F238E27FC236}">
                <a16:creationId xmlns:a16="http://schemas.microsoft.com/office/drawing/2014/main" id="{8F953B93-FE5E-E618-E33F-70805D5E5A88}"/>
              </a:ext>
            </a:extLst>
          </p:cNvPr>
          <p:cNvSpPr txBox="1"/>
          <p:nvPr/>
        </p:nvSpPr>
        <p:spPr>
          <a:xfrm>
            <a:off x="776897" y="3731833"/>
            <a:ext cx="6201418" cy="553998"/>
          </a:xfrm>
          <a:prstGeom prst="rect">
            <a:avLst/>
          </a:prstGeom>
          <a:noFill/>
        </p:spPr>
        <p:txBody>
          <a:bodyPr wrap="square">
            <a:spAutoFit/>
          </a:bodyPr>
          <a:lstStyle/>
          <a:p>
            <a:r>
              <a:rPr lang="en-US" sz="3000" b="1" i="0" u="none" strike="noStrike" baseline="0" dirty="0">
                <a:solidFill>
                  <a:srgbClr val="FFFFFF"/>
                </a:solidFill>
                <a:latin typeface="AvenirLTPro-Roman"/>
              </a:rPr>
              <a:t>Interested &gt; Interesting</a:t>
            </a:r>
            <a:endParaRPr lang="en-US" sz="3000" b="1" dirty="0"/>
          </a:p>
        </p:txBody>
      </p:sp>
      <p:pic>
        <p:nvPicPr>
          <p:cNvPr id="15" name="Picture 2" descr="A blue pie chart with text&#10;&#10;Description automatically generated">
            <a:extLst>
              <a:ext uri="{FF2B5EF4-FFF2-40B4-BE49-F238E27FC236}">
                <a16:creationId xmlns:a16="http://schemas.microsoft.com/office/drawing/2014/main" id="{B7EF0874-9270-01E1-914B-B6093E92EA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57" t="14136" r="4415" b="6165"/>
          <a:stretch/>
        </p:blipFill>
        <p:spPr bwMode="auto">
          <a:xfrm>
            <a:off x="5969521" y="2000424"/>
            <a:ext cx="5317680" cy="2956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029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0C1B7-6E4E-3DEE-50C0-1CA3B14303EE}"/>
              </a:ext>
            </a:extLst>
          </p:cNvPr>
          <p:cNvSpPr>
            <a:spLocks noGrp="1"/>
          </p:cNvSpPr>
          <p:nvPr>
            <p:ph type="ctrTitle"/>
          </p:nvPr>
        </p:nvSpPr>
        <p:spPr>
          <a:xfrm>
            <a:off x="553108" y="-391884"/>
            <a:ext cx="9752799" cy="1468196"/>
          </a:xfrm>
        </p:spPr>
        <p:txBody>
          <a:bodyPr/>
          <a:lstStyle/>
          <a:p>
            <a:r>
              <a:rPr lang="en-US" dirty="0"/>
              <a:t>Have a Few Good Questions</a:t>
            </a:r>
          </a:p>
        </p:txBody>
      </p:sp>
      <p:sp>
        <p:nvSpPr>
          <p:cNvPr id="3" name="Text Placeholder 2">
            <a:extLst>
              <a:ext uri="{FF2B5EF4-FFF2-40B4-BE49-F238E27FC236}">
                <a16:creationId xmlns:a16="http://schemas.microsoft.com/office/drawing/2014/main" id="{8BE734F0-2DDD-AF70-F13D-F9E4C1929411}"/>
              </a:ext>
            </a:extLst>
          </p:cNvPr>
          <p:cNvSpPr>
            <a:spLocks noGrp="1"/>
          </p:cNvSpPr>
          <p:nvPr>
            <p:ph type="body" sz="quarter" idx="11"/>
          </p:nvPr>
        </p:nvSpPr>
        <p:spPr>
          <a:xfrm>
            <a:off x="834991" y="1488822"/>
            <a:ext cx="9340287" cy="1645920"/>
          </a:xfrm>
        </p:spPr>
        <p:txBody>
          <a:bodyPr/>
          <a:lstStyle/>
          <a:p>
            <a:pPr algn="l">
              <a:lnSpc>
                <a:spcPct val="100000"/>
              </a:lnSpc>
              <a:spcBef>
                <a:spcPts val="0"/>
              </a:spcBef>
            </a:pPr>
            <a:r>
              <a:rPr lang="en-US" b="0" i="0" u="none" strike="noStrike" baseline="0" dirty="0">
                <a:solidFill>
                  <a:schemeClr val="bg1"/>
                </a:solidFill>
                <a:latin typeface="ArialMT"/>
              </a:rPr>
              <a:t>● </a:t>
            </a:r>
            <a:r>
              <a:rPr lang="en-US" b="0" i="0" u="none" strike="noStrike" baseline="0" dirty="0">
                <a:solidFill>
                  <a:schemeClr val="bg1"/>
                </a:solidFill>
                <a:latin typeface="AvenirLTPro-Book"/>
              </a:rPr>
              <a:t>What are you drinking?</a:t>
            </a:r>
          </a:p>
          <a:p>
            <a:pPr algn="l">
              <a:lnSpc>
                <a:spcPct val="100000"/>
              </a:lnSpc>
              <a:spcBef>
                <a:spcPts val="0"/>
              </a:spcBef>
            </a:pPr>
            <a:r>
              <a:rPr lang="en-US" b="0" i="0" u="none" strike="noStrike" baseline="0" dirty="0">
                <a:solidFill>
                  <a:schemeClr val="bg1"/>
                </a:solidFill>
                <a:latin typeface="ArialMT"/>
              </a:rPr>
              <a:t>● </a:t>
            </a:r>
            <a:r>
              <a:rPr lang="en-US" b="0" i="0" u="none" strike="noStrike" baseline="0" dirty="0">
                <a:solidFill>
                  <a:schemeClr val="bg1"/>
                </a:solidFill>
                <a:latin typeface="AvenirLTPro-Book"/>
              </a:rPr>
              <a:t>What brings you here?</a:t>
            </a:r>
          </a:p>
          <a:p>
            <a:pPr algn="l">
              <a:lnSpc>
                <a:spcPct val="100000"/>
              </a:lnSpc>
              <a:spcBef>
                <a:spcPts val="0"/>
              </a:spcBef>
            </a:pPr>
            <a:r>
              <a:rPr lang="en-US" b="0" i="0" u="none" strike="noStrike" baseline="0" dirty="0">
                <a:solidFill>
                  <a:schemeClr val="bg1"/>
                </a:solidFill>
                <a:latin typeface="ArialMT"/>
              </a:rPr>
              <a:t>● </a:t>
            </a:r>
            <a:r>
              <a:rPr lang="en-US" b="0" i="0" u="none" strike="noStrike" baseline="0" dirty="0">
                <a:solidFill>
                  <a:schemeClr val="bg1"/>
                </a:solidFill>
                <a:latin typeface="AvenirLTPro-Book"/>
              </a:rPr>
              <a:t>What’s your favorite restaurant in this part of town?</a:t>
            </a:r>
          </a:p>
          <a:p>
            <a:pPr algn="l">
              <a:lnSpc>
                <a:spcPct val="100000"/>
              </a:lnSpc>
              <a:spcBef>
                <a:spcPts val="0"/>
              </a:spcBef>
            </a:pPr>
            <a:r>
              <a:rPr lang="en-US" b="0" i="0" u="none" strike="noStrike" baseline="0" dirty="0">
                <a:solidFill>
                  <a:schemeClr val="bg1"/>
                </a:solidFill>
                <a:latin typeface="ArialMT"/>
              </a:rPr>
              <a:t>● </a:t>
            </a:r>
            <a:r>
              <a:rPr lang="en-US" b="0" i="0" u="none" strike="noStrike" baseline="0" dirty="0">
                <a:solidFill>
                  <a:schemeClr val="bg1"/>
                </a:solidFill>
                <a:latin typeface="AvenirLTPro-Book"/>
              </a:rPr>
              <a:t>What other events have you been to recently that you enjoyed?</a:t>
            </a:r>
          </a:p>
          <a:p>
            <a:pPr algn="l">
              <a:lnSpc>
                <a:spcPct val="100000"/>
              </a:lnSpc>
              <a:spcBef>
                <a:spcPts val="0"/>
              </a:spcBef>
            </a:pPr>
            <a:r>
              <a:rPr lang="en-US" b="0" i="0" u="none" strike="noStrike" baseline="0" dirty="0">
                <a:solidFill>
                  <a:schemeClr val="bg1"/>
                </a:solidFill>
                <a:latin typeface="ArialMT"/>
              </a:rPr>
              <a:t>● </a:t>
            </a:r>
            <a:r>
              <a:rPr lang="en-US" b="0" i="0" u="none" strike="noStrike" baseline="0" dirty="0">
                <a:solidFill>
                  <a:schemeClr val="bg1"/>
                </a:solidFill>
                <a:latin typeface="AvenirLTPro-Book"/>
              </a:rPr>
              <a:t>What are you looking forward to this month/season?</a:t>
            </a:r>
          </a:p>
          <a:p>
            <a:pPr algn="l">
              <a:lnSpc>
                <a:spcPct val="100000"/>
              </a:lnSpc>
              <a:spcBef>
                <a:spcPts val="0"/>
              </a:spcBef>
            </a:pPr>
            <a:r>
              <a:rPr lang="en-US" b="0" i="0" u="none" strike="noStrike" baseline="0" dirty="0">
                <a:solidFill>
                  <a:schemeClr val="bg1"/>
                </a:solidFill>
                <a:latin typeface="ArialMT"/>
              </a:rPr>
              <a:t>● </a:t>
            </a:r>
            <a:r>
              <a:rPr lang="en-US" b="0" i="0" u="none" strike="noStrike" baseline="0" dirty="0">
                <a:solidFill>
                  <a:schemeClr val="bg1"/>
                </a:solidFill>
                <a:latin typeface="AvenirLTPro-Book"/>
              </a:rPr>
              <a:t>What music are you listening to right now?</a:t>
            </a:r>
            <a:endParaRPr lang="en-US" b="0" dirty="0">
              <a:solidFill>
                <a:schemeClr val="bg1"/>
              </a:solidFill>
            </a:endParaRPr>
          </a:p>
        </p:txBody>
      </p:sp>
      <p:sp>
        <p:nvSpPr>
          <p:cNvPr id="4" name="TextBox 3">
            <a:extLst>
              <a:ext uri="{FF2B5EF4-FFF2-40B4-BE49-F238E27FC236}">
                <a16:creationId xmlns:a16="http://schemas.microsoft.com/office/drawing/2014/main" id="{9A862E7D-5D92-B173-8E09-54682DDE1734}"/>
              </a:ext>
            </a:extLst>
          </p:cNvPr>
          <p:cNvSpPr txBox="1"/>
          <p:nvPr/>
        </p:nvSpPr>
        <p:spPr>
          <a:xfrm>
            <a:off x="1347537" y="4998263"/>
            <a:ext cx="9106307" cy="954107"/>
          </a:xfrm>
          <a:prstGeom prst="rect">
            <a:avLst/>
          </a:prstGeom>
          <a:noFill/>
        </p:spPr>
        <p:txBody>
          <a:bodyPr wrap="square" rtlCol="0">
            <a:spAutoFit/>
          </a:bodyPr>
          <a:lstStyle/>
          <a:p>
            <a:r>
              <a:rPr lang="en-US" sz="2800" b="1" dirty="0">
                <a:solidFill>
                  <a:schemeClr val="tx2"/>
                </a:solidFill>
              </a:rPr>
              <a:t>We have a bunch more resources on small talk and sample questions just ask for the deck after today’s session!</a:t>
            </a:r>
          </a:p>
        </p:txBody>
      </p:sp>
    </p:spTree>
    <p:extLst>
      <p:ext uri="{BB962C8B-B14F-4D97-AF65-F5344CB8AC3E}">
        <p14:creationId xmlns:p14="http://schemas.microsoft.com/office/powerpoint/2010/main" val="2710061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A7105-E338-19CD-D924-80533AC86026}"/>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AF16F8EF-B8C1-E515-BC36-5FAE3D3D9A96}"/>
              </a:ext>
            </a:extLst>
          </p:cNvPr>
          <p:cNvSpPr>
            <a:spLocks noGrp="1"/>
          </p:cNvSpPr>
          <p:nvPr>
            <p:ph sz="quarter" idx="13"/>
          </p:nvPr>
        </p:nvSpPr>
        <p:spPr>
          <a:xfrm>
            <a:off x="595523" y="2676525"/>
            <a:ext cx="10512744" cy="3597470"/>
          </a:xfrm>
        </p:spPr>
        <p:txBody>
          <a:bodyPr>
            <a:normAutofit fontScale="92500" lnSpcReduction="10000"/>
          </a:bodyPr>
          <a:lstStyle/>
          <a:p>
            <a:pPr marL="0" marR="0">
              <a:spcBef>
                <a:spcPts val="0"/>
              </a:spcBef>
              <a:spcAft>
                <a:spcPts val="0"/>
              </a:spcAft>
            </a:pPr>
            <a:r>
              <a:rPr lang="en-US" sz="3200" dirty="0">
                <a:effectLst/>
                <a:ea typeface="Times New Roman" panose="02020603050405020304" pitchFamily="18" charset="0"/>
                <a:cs typeface="Aptos" panose="020B0004020202020204" pitchFamily="34" charset="0"/>
              </a:rPr>
              <a:t> </a:t>
            </a:r>
            <a:endParaRPr lang="en-US" sz="3200" dirty="0">
              <a:effectLst/>
              <a:ea typeface="Aptos" panose="020B0004020202020204" pitchFamily="34" charset="0"/>
              <a:cs typeface="Aptos" panose="020B0004020202020204" pitchFamily="34" charset="0"/>
            </a:endParaRPr>
          </a:p>
          <a:p>
            <a:pPr marL="0" marR="0">
              <a:spcBef>
                <a:spcPts val="0"/>
              </a:spcBef>
              <a:spcAft>
                <a:spcPts val="0"/>
              </a:spcAft>
            </a:pPr>
            <a:r>
              <a:rPr lang="en-US" sz="3200" dirty="0">
                <a:effectLst/>
                <a:ea typeface="Times New Roman" panose="02020603050405020304" pitchFamily="18" charset="0"/>
                <a:cs typeface="Aptos" panose="020B0004020202020204" pitchFamily="34" charset="0"/>
              </a:rPr>
              <a:t>This TikTok highlights maintaining friendships. </a:t>
            </a:r>
            <a:r>
              <a:rPr lang="en-US" sz="3200" u="sng" dirty="0">
                <a:solidFill>
                  <a:srgbClr val="0000FF"/>
                </a:solidFill>
                <a:effectLst/>
                <a:ea typeface="Times New Roman" panose="02020603050405020304" pitchFamily="18" charset="0"/>
                <a:cs typeface="Aptos" panose="020B0004020202020204" pitchFamily="34" charset="0"/>
                <a:hlinkClick r:id="rId2"/>
              </a:rPr>
              <a:t>https://www.tiktok.com/@missmoneypenny413/video/7348941745700261162?_r=1&amp;_t=8ku9ulU6TtO</a:t>
            </a:r>
            <a:endParaRPr lang="en-US" sz="3200" dirty="0">
              <a:effectLst/>
              <a:ea typeface="Aptos" panose="020B0004020202020204" pitchFamily="34" charset="0"/>
              <a:cs typeface="Aptos" panose="020B0004020202020204" pitchFamily="34" charset="0"/>
            </a:endParaRPr>
          </a:p>
          <a:p>
            <a:pPr marL="0" marR="0">
              <a:spcBef>
                <a:spcPts val="0"/>
              </a:spcBef>
              <a:spcAft>
                <a:spcPts val="0"/>
              </a:spcAft>
            </a:pPr>
            <a:r>
              <a:rPr lang="en-US" sz="3200" dirty="0">
                <a:effectLst/>
                <a:ea typeface="Times New Roman" panose="02020603050405020304" pitchFamily="18" charset="0"/>
                <a:cs typeface="Aptos" panose="020B0004020202020204" pitchFamily="34" charset="0"/>
              </a:rPr>
              <a:t> </a:t>
            </a:r>
            <a:endParaRPr lang="en-US" sz="3200" dirty="0">
              <a:effectLst/>
              <a:ea typeface="Aptos" panose="020B0004020202020204" pitchFamily="34" charset="0"/>
              <a:cs typeface="Aptos" panose="020B0004020202020204" pitchFamily="34" charset="0"/>
            </a:endParaRPr>
          </a:p>
          <a:p>
            <a:pPr marL="0" marR="0">
              <a:spcBef>
                <a:spcPts val="0"/>
              </a:spcBef>
              <a:spcAft>
                <a:spcPts val="0"/>
              </a:spcAft>
            </a:pPr>
            <a:r>
              <a:rPr lang="en-US" sz="3200" dirty="0">
                <a:effectLst/>
                <a:ea typeface="Times New Roman" panose="02020603050405020304" pitchFamily="18" charset="0"/>
                <a:cs typeface="Aptos" panose="020B0004020202020204" pitchFamily="34" charset="0"/>
              </a:rPr>
              <a:t>Book: </a:t>
            </a:r>
            <a:r>
              <a:rPr lang="en-US" sz="3200" u="sng" dirty="0">
                <a:solidFill>
                  <a:srgbClr val="0000FF"/>
                </a:solidFill>
                <a:effectLst/>
                <a:ea typeface="Times New Roman" panose="02020603050405020304" pitchFamily="18" charset="0"/>
                <a:cs typeface="Aptos" panose="020B0004020202020204" pitchFamily="34" charset="0"/>
                <a:hlinkClick r:id="rId3"/>
              </a:rPr>
              <a:t>Your Invisible Network</a:t>
            </a:r>
            <a:r>
              <a:rPr lang="en-US" sz="3200" dirty="0">
                <a:effectLst/>
                <a:ea typeface="Times New Roman" panose="02020603050405020304" pitchFamily="18" charset="0"/>
                <a:cs typeface="Aptos" panose="020B0004020202020204" pitchFamily="34" charset="0"/>
              </a:rPr>
              <a:t> by Michael Melcher</a:t>
            </a:r>
            <a:endParaRPr lang="en-US" sz="3200" dirty="0">
              <a:effectLst/>
              <a:ea typeface="Aptos" panose="020B0004020202020204" pitchFamily="34" charset="0"/>
              <a:cs typeface="Aptos" panose="020B0004020202020204" pitchFamily="34" charset="0"/>
            </a:endParaRPr>
          </a:p>
          <a:p>
            <a:pPr marL="0" marR="0">
              <a:spcBef>
                <a:spcPts val="0"/>
              </a:spcBef>
              <a:spcAft>
                <a:spcPts val="0"/>
              </a:spcAft>
            </a:pPr>
            <a:r>
              <a:rPr lang="en-US" sz="3200" dirty="0">
                <a:effectLst/>
                <a:ea typeface="Times New Roman" panose="02020603050405020304" pitchFamily="18" charset="0"/>
                <a:cs typeface="Aptos" panose="020B0004020202020204" pitchFamily="34" charset="0"/>
              </a:rPr>
              <a:t> </a:t>
            </a:r>
            <a:endParaRPr lang="en-US" sz="3200" dirty="0">
              <a:effectLst/>
              <a:ea typeface="Aptos" panose="020B0004020202020204" pitchFamily="34" charset="0"/>
              <a:cs typeface="Aptos" panose="020B0004020202020204" pitchFamily="34" charset="0"/>
            </a:endParaRPr>
          </a:p>
          <a:p>
            <a:pPr marL="0" marR="0">
              <a:spcBef>
                <a:spcPts val="0"/>
              </a:spcBef>
              <a:spcAft>
                <a:spcPts val="0"/>
              </a:spcAft>
            </a:pPr>
            <a:r>
              <a:rPr lang="en-US" sz="3200" dirty="0">
                <a:effectLst/>
                <a:ea typeface="Times New Roman" panose="02020603050405020304" pitchFamily="18" charset="0"/>
                <a:cs typeface="Aptos" panose="020B0004020202020204" pitchFamily="34" charset="0"/>
              </a:rPr>
              <a:t>Podcast: </a:t>
            </a:r>
            <a:r>
              <a:rPr lang="en-US" sz="3200" u="sng" dirty="0">
                <a:solidFill>
                  <a:srgbClr val="0000FF"/>
                </a:solidFill>
                <a:effectLst/>
                <a:ea typeface="Times New Roman" panose="02020603050405020304" pitchFamily="18" charset="0"/>
                <a:cs typeface="Aptos" panose="020B0004020202020204" pitchFamily="34" charset="0"/>
                <a:hlinkClick r:id="rId4"/>
              </a:rPr>
              <a:t>The Five Levels of Listening</a:t>
            </a:r>
            <a:r>
              <a:rPr lang="en-US" sz="3200" dirty="0">
                <a:effectLst/>
                <a:ea typeface="Times New Roman" panose="02020603050405020304" pitchFamily="18" charset="0"/>
                <a:cs typeface="Aptos" panose="020B0004020202020204" pitchFamily="34" charset="0"/>
              </a:rPr>
              <a:t> by Oscar </a:t>
            </a:r>
            <a:r>
              <a:rPr lang="en-US" sz="3200" dirty="0" err="1">
                <a:effectLst/>
                <a:ea typeface="Times New Roman" panose="02020603050405020304" pitchFamily="18" charset="0"/>
                <a:cs typeface="Aptos" panose="020B0004020202020204" pitchFamily="34" charset="0"/>
              </a:rPr>
              <a:t>Trimboli</a:t>
            </a:r>
            <a:endParaRPr lang="en-US" sz="3200" dirty="0">
              <a:effectLst/>
              <a:ea typeface="Aptos" panose="020B0004020202020204" pitchFamily="34" charset="0"/>
              <a:cs typeface="Aptos" panose="020B0004020202020204" pitchFamily="34" charset="0"/>
            </a:endParaRPr>
          </a:p>
          <a:p>
            <a:pPr marL="0" marR="0">
              <a:spcBef>
                <a:spcPts val="0"/>
              </a:spcBef>
              <a:spcAft>
                <a:spcPts val="0"/>
              </a:spcAft>
            </a:pPr>
            <a:br>
              <a:rPr lang="en-US" sz="1800" dirty="0">
                <a:effectLst/>
                <a:latin typeface="Aptos" panose="020B0004020202020204" pitchFamily="34" charset="0"/>
                <a:ea typeface="Times New Roman" panose="02020603050405020304" pitchFamily="18" charset="0"/>
                <a:cs typeface="Aptos" panose="020B0004020202020204" pitchFamily="34" charset="0"/>
              </a:rPr>
            </a:b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Tree>
    <p:extLst>
      <p:ext uri="{BB962C8B-B14F-4D97-AF65-F5344CB8AC3E}">
        <p14:creationId xmlns:p14="http://schemas.microsoft.com/office/powerpoint/2010/main" val="3032709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59DC4-8B30-98A0-5BAB-C78BA4A4AD55}"/>
              </a:ext>
            </a:extLst>
          </p:cNvPr>
          <p:cNvSpPr>
            <a:spLocks noGrp="1"/>
          </p:cNvSpPr>
          <p:nvPr>
            <p:ph type="title"/>
          </p:nvPr>
        </p:nvSpPr>
        <p:spPr>
          <a:xfrm>
            <a:off x="236850" y="584005"/>
            <a:ext cx="10972800" cy="920202"/>
          </a:xfrm>
        </p:spPr>
        <p:txBody>
          <a:bodyPr/>
          <a:lstStyle/>
          <a:p>
            <a:r>
              <a:rPr lang="en-US" dirty="0"/>
              <a:t>Networking 101</a:t>
            </a:r>
          </a:p>
        </p:txBody>
      </p:sp>
      <p:sp>
        <p:nvSpPr>
          <p:cNvPr id="3" name="Content Placeholder 2">
            <a:extLst>
              <a:ext uri="{FF2B5EF4-FFF2-40B4-BE49-F238E27FC236}">
                <a16:creationId xmlns:a16="http://schemas.microsoft.com/office/drawing/2014/main" id="{4096FB3A-B62C-3DAB-4FD1-B4EBDD650AEF}"/>
              </a:ext>
            </a:extLst>
          </p:cNvPr>
          <p:cNvSpPr>
            <a:spLocks noGrp="1"/>
          </p:cNvSpPr>
          <p:nvPr>
            <p:ph sz="quarter" idx="13"/>
          </p:nvPr>
        </p:nvSpPr>
        <p:spPr>
          <a:xfrm>
            <a:off x="595522" y="2676525"/>
            <a:ext cx="11222925" cy="3597470"/>
          </a:xfrm>
        </p:spPr>
        <p:txBody>
          <a:bodyPr>
            <a:normAutofit/>
          </a:bodyPr>
          <a:lstStyle/>
          <a:p>
            <a:r>
              <a:rPr lang="en-US" b="0" i="0" dirty="0">
                <a:solidFill>
                  <a:srgbClr val="000000"/>
                </a:solidFill>
                <a:effectLst/>
                <a:highlight>
                  <a:srgbClr val="FFFFFF"/>
                </a:highlight>
                <a:latin typeface="Aptos" panose="020B0004020202020204" pitchFamily="34" charset="0"/>
              </a:rPr>
              <a:t>Connecting with peers with similar hobbies and interests can also help you build your professional network. You never know: that friend you meet at a pottery class may have a sibling who works in your field and wants to connect.</a:t>
            </a:r>
          </a:p>
          <a:p>
            <a:r>
              <a:rPr lang="en-US" b="0" i="0" dirty="0">
                <a:solidFill>
                  <a:srgbClr val="000000"/>
                </a:solidFill>
                <a:effectLst/>
                <a:highlight>
                  <a:srgbClr val="FFFFFF"/>
                </a:highlight>
                <a:latin typeface="Aptos" panose="020B0004020202020204" pitchFamily="34" charset="0"/>
              </a:rPr>
              <a:t>Proactively make connections between contacts who you feel should meet. If you’re at a conference and you’ve met two people at a mixer who seem like they’d have a lot to talk about, connect them! When introducing two people, lead with interesting details you’ve learned about them. Instead of “John, meet </a:t>
            </a:r>
            <a:r>
              <a:rPr lang="en-US" b="0" i="0" dirty="0" err="1">
                <a:solidFill>
                  <a:srgbClr val="000000"/>
                </a:solidFill>
                <a:effectLst/>
                <a:highlight>
                  <a:srgbClr val="FFFFFF"/>
                </a:highlight>
                <a:latin typeface="Aptos" panose="020B0004020202020204" pitchFamily="34" charset="0"/>
              </a:rPr>
              <a:t>Paavan</a:t>
            </a:r>
            <a:r>
              <a:rPr lang="en-US" b="0" i="0" dirty="0">
                <a:solidFill>
                  <a:srgbClr val="000000"/>
                </a:solidFill>
                <a:effectLst/>
                <a:highlight>
                  <a:srgbClr val="FFFFFF"/>
                </a:highlight>
                <a:latin typeface="Aptos" panose="020B0004020202020204" pitchFamily="34" charset="0"/>
              </a:rPr>
              <a:t>. </a:t>
            </a:r>
            <a:r>
              <a:rPr lang="en-US" b="0" i="0" dirty="0" err="1">
                <a:solidFill>
                  <a:srgbClr val="000000"/>
                </a:solidFill>
                <a:effectLst/>
                <a:highlight>
                  <a:srgbClr val="FFFFFF"/>
                </a:highlight>
                <a:latin typeface="Aptos" panose="020B0004020202020204" pitchFamily="34" charset="0"/>
              </a:rPr>
              <a:t>Paavan</a:t>
            </a:r>
            <a:r>
              <a:rPr lang="en-US" b="0" i="0" dirty="0">
                <a:solidFill>
                  <a:srgbClr val="000000"/>
                </a:solidFill>
                <a:effectLst/>
                <a:highlight>
                  <a:srgbClr val="FFFFFF"/>
                </a:highlight>
                <a:latin typeface="Aptos" panose="020B0004020202020204" pitchFamily="34" charset="0"/>
              </a:rPr>
              <a:t>, meet John,” try “John, this is </a:t>
            </a:r>
            <a:r>
              <a:rPr lang="en-US" b="0" i="0" dirty="0" err="1">
                <a:solidFill>
                  <a:srgbClr val="000000"/>
                </a:solidFill>
                <a:effectLst/>
                <a:highlight>
                  <a:srgbClr val="FFFFFF"/>
                </a:highlight>
                <a:latin typeface="Aptos" panose="020B0004020202020204" pitchFamily="34" charset="0"/>
              </a:rPr>
              <a:t>Paavan</a:t>
            </a:r>
            <a:r>
              <a:rPr lang="en-US" b="0" i="0" dirty="0">
                <a:solidFill>
                  <a:srgbClr val="000000"/>
                </a:solidFill>
                <a:effectLst/>
                <a:highlight>
                  <a:srgbClr val="FFFFFF"/>
                </a:highlight>
                <a:latin typeface="Aptos" panose="020B0004020202020204" pitchFamily="34" charset="0"/>
              </a:rPr>
              <a:t>, he just launched a YouTube channel for emerging musicians. John is a synth and keyboard collector.” </a:t>
            </a:r>
          </a:p>
          <a:p>
            <a:r>
              <a:rPr lang="en-US" b="0" i="0" dirty="0">
                <a:solidFill>
                  <a:srgbClr val="000000"/>
                </a:solidFill>
                <a:effectLst/>
                <a:highlight>
                  <a:srgbClr val="FFFFFF"/>
                </a:highlight>
                <a:latin typeface="Aptos" panose="020B0004020202020204" pitchFamily="34" charset="0"/>
              </a:rPr>
              <a:t>Learn to gracefully exit a conversation. There will always be a conversation or two that you’ll feel the need to move on from. When there’s a lull, try saying “Well, do let me know how [project they mentioned] goes, I’d love to hear how it turns out. It was great to meet you!”   </a:t>
            </a:r>
            <a:endParaRPr lang="en-US" dirty="0"/>
          </a:p>
        </p:txBody>
      </p:sp>
    </p:spTree>
    <p:extLst>
      <p:ext uri="{BB962C8B-B14F-4D97-AF65-F5344CB8AC3E}">
        <p14:creationId xmlns:p14="http://schemas.microsoft.com/office/powerpoint/2010/main" val="1850768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0C1B7-6E4E-3DEE-50C0-1CA3B14303EE}"/>
              </a:ext>
            </a:extLst>
          </p:cNvPr>
          <p:cNvSpPr>
            <a:spLocks noGrp="1"/>
          </p:cNvSpPr>
          <p:nvPr>
            <p:ph type="ctrTitle"/>
          </p:nvPr>
        </p:nvSpPr>
        <p:spPr>
          <a:xfrm>
            <a:off x="553108" y="-391884"/>
            <a:ext cx="9340287" cy="1468196"/>
          </a:xfrm>
        </p:spPr>
        <p:txBody>
          <a:bodyPr/>
          <a:lstStyle/>
          <a:p>
            <a:r>
              <a:rPr lang="en-US" dirty="0"/>
              <a:t>The Business of Business</a:t>
            </a:r>
          </a:p>
        </p:txBody>
      </p:sp>
      <p:sp>
        <p:nvSpPr>
          <p:cNvPr id="3" name="Text Placeholder 2">
            <a:extLst>
              <a:ext uri="{FF2B5EF4-FFF2-40B4-BE49-F238E27FC236}">
                <a16:creationId xmlns:a16="http://schemas.microsoft.com/office/drawing/2014/main" id="{8BE734F0-2DDD-AF70-F13D-F9E4C1929411}"/>
              </a:ext>
            </a:extLst>
          </p:cNvPr>
          <p:cNvSpPr>
            <a:spLocks noGrp="1"/>
          </p:cNvSpPr>
          <p:nvPr>
            <p:ph type="body" sz="quarter" idx="11"/>
          </p:nvPr>
        </p:nvSpPr>
        <p:spPr>
          <a:xfrm>
            <a:off x="1264289" y="1220690"/>
            <a:ext cx="9340287" cy="1645920"/>
          </a:xfrm>
        </p:spPr>
        <p:txBody>
          <a:bodyPr/>
          <a:lstStyle/>
          <a:p>
            <a:pPr>
              <a:lnSpc>
                <a:spcPct val="100000"/>
              </a:lnSpc>
              <a:spcBef>
                <a:spcPts val="0"/>
              </a:spcBef>
            </a:pPr>
            <a:r>
              <a:rPr lang="en-US" b="0" dirty="0">
                <a:solidFill>
                  <a:schemeClr val="bg1"/>
                </a:solidFill>
              </a:rPr>
              <a:t>Collaborative Partnerships </a:t>
            </a:r>
          </a:p>
          <a:p>
            <a:pPr marL="342900" indent="-342900">
              <a:lnSpc>
                <a:spcPct val="100000"/>
              </a:lnSpc>
              <a:spcBef>
                <a:spcPts val="0"/>
              </a:spcBef>
              <a:buFont typeface="Arial" panose="020B0604020202020204" pitchFamily="34" charset="0"/>
              <a:buChar char="•"/>
            </a:pPr>
            <a:r>
              <a:rPr lang="en-US" b="0" dirty="0">
                <a:solidFill>
                  <a:schemeClr val="bg1"/>
                </a:solidFill>
              </a:rPr>
              <a:t>Identify complementary businesses and organizations. </a:t>
            </a:r>
          </a:p>
          <a:p>
            <a:pPr marL="342900" indent="-342900">
              <a:lnSpc>
                <a:spcPct val="100000"/>
              </a:lnSpc>
              <a:spcBef>
                <a:spcPts val="0"/>
              </a:spcBef>
              <a:buFont typeface="Arial" panose="020B0604020202020204" pitchFamily="34" charset="0"/>
              <a:buChar char="•"/>
            </a:pPr>
            <a:r>
              <a:rPr lang="en-US" b="0" dirty="0">
                <a:solidFill>
                  <a:schemeClr val="bg1"/>
                </a:solidFill>
              </a:rPr>
              <a:t>Establish mutually beneficial partnerships including referrals and new business </a:t>
            </a:r>
          </a:p>
          <a:p>
            <a:pPr marL="342900" indent="-342900">
              <a:lnSpc>
                <a:spcPct val="100000"/>
              </a:lnSpc>
              <a:spcBef>
                <a:spcPts val="0"/>
              </a:spcBef>
              <a:buFont typeface="Arial" panose="020B0604020202020204" pitchFamily="34" charset="0"/>
              <a:buChar char="•"/>
            </a:pPr>
            <a:r>
              <a:rPr lang="en-US" b="0" dirty="0">
                <a:solidFill>
                  <a:schemeClr val="bg1"/>
                </a:solidFill>
              </a:rPr>
              <a:t>Leverage each other's strengths and resources for problem-solving and innovation</a:t>
            </a:r>
          </a:p>
          <a:p>
            <a:pPr marL="342900" indent="-342900">
              <a:lnSpc>
                <a:spcPct val="100000"/>
              </a:lnSpc>
              <a:spcBef>
                <a:spcPts val="0"/>
              </a:spcBef>
              <a:buFont typeface="Arial" panose="020B0604020202020204" pitchFamily="34" charset="0"/>
              <a:buChar char="•"/>
            </a:pPr>
            <a:r>
              <a:rPr lang="en-US" b="0" dirty="0">
                <a:solidFill>
                  <a:schemeClr val="bg1"/>
                </a:solidFill>
              </a:rPr>
              <a:t>Foster a spirit of collaboration and teamwork. </a:t>
            </a:r>
          </a:p>
          <a:p>
            <a:pPr marL="342900" indent="-342900">
              <a:lnSpc>
                <a:spcPct val="100000"/>
              </a:lnSpc>
              <a:spcBef>
                <a:spcPts val="0"/>
              </a:spcBef>
              <a:buFont typeface="Arial" panose="020B0604020202020204" pitchFamily="34" charset="0"/>
              <a:buChar char="•"/>
            </a:pPr>
            <a:endParaRPr lang="en-US" b="0" dirty="0">
              <a:solidFill>
                <a:schemeClr val="bg1"/>
              </a:solidFill>
            </a:endParaRPr>
          </a:p>
          <a:p>
            <a:pPr>
              <a:lnSpc>
                <a:spcPct val="100000"/>
              </a:lnSpc>
              <a:spcBef>
                <a:spcPts val="0"/>
              </a:spcBef>
            </a:pPr>
            <a:r>
              <a:rPr lang="en-US" b="0" dirty="0">
                <a:solidFill>
                  <a:schemeClr val="bg1"/>
                </a:solidFill>
              </a:rPr>
              <a:t>Maintaining Relationships </a:t>
            </a:r>
          </a:p>
          <a:p>
            <a:pPr marL="342900" indent="-342900">
              <a:lnSpc>
                <a:spcPct val="100000"/>
              </a:lnSpc>
              <a:spcBef>
                <a:spcPts val="0"/>
              </a:spcBef>
              <a:buFont typeface="Arial" panose="020B0604020202020204" pitchFamily="34" charset="0"/>
              <a:buChar char="•"/>
            </a:pPr>
            <a:r>
              <a:rPr lang="en-US" b="0" dirty="0">
                <a:solidFill>
                  <a:schemeClr val="bg1"/>
                </a:solidFill>
              </a:rPr>
              <a:t>Center trust, communication, and mutual benefit.</a:t>
            </a:r>
          </a:p>
          <a:p>
            <a:pPr marL="342900" indent="-342900">
              <a:lnSpc>
                <a:spcPct val="100000"/>
              </a:lnSpc>
              <a:spcBef>
                <a:spcPts val="0"/>
              </a:spcBef>
              <a:buFont typeface="Arial" panose="020B0604020202020204" pitchFamily="34" charset="0"/>
              <a:buChar char="•"/>
            </a:pPr>
            <a:r>
              <a:rPr lang="en-US" b="0" dirty="0">
                <a:solidFill>
                  <a:schemeClr val="bg1"/>
                </a:solidFill>
              </a:rPr>
              <a:t>Regular follow-ups and check-ins. </a:t>
            </a:r>
          </a:p>
          <a:p>
            <a:pPr marL="342900" indent="-342900">
              <a:lnSpc>
                <a:spcPct val="100000"/>
              </a:lnSpc>
              <a:spcBef>
                <a:spcPts val="0"/>
              </a:spcBef>
              <a:buFont typeface="Arial" panose="020B0604020202020204" pitchFamily="34" charset="0"/>
              <a:buChar char="•"/>
            </a:pPr>
            <a:r>
              <a:rPr lang="en-US" b="0" dirty="0">
                <a:solidFill>
                  <a:schemeClr val="bg1"/>
                </a:solidFill>
              </a:rPr>
              <a:t>Seek feedback and input. Address issues promptly and effectively. </a:t>
            </a:r>
          </a:p>
          <a:p>
            <a:pPr marL="342900" indent="-342900">
              <a:lnSpc>
                <a:spcPct val="100000"/>
              </a:lnSpc>
              <a:spcBef>
                <a:spcPts val="0"/>
              </a:spcBef>
              <a:buFont typeface="Arial" panose="020B0604020202020204" pitchFamily="34" charset="0"/>
              <a:buChar char="•"/>
            </a:pPr>
            <a:r>
              <a:rPr lang="en-US" b="0" dirty="0">
                <a:solidFill>
                  <a:schemeClr val="bg1"/>
                </a:solidFill>
              </a:rPr>
              <a:t>Celebrate milestones and successes. </a:t>
            </a:r>
          </a:p>
          <a:p>
            <a:pPr>
              <a:lnSpc>
                <a:spcPct val="100000"/>
              </a:lnSpc>
              <a:spcBef>
                <a:spcPts val="0"/>
              </a:spcBef>
            </a:pPr>
            <a:endParaRPr lang="en-US" b="0" dirty="0"/>
          </a:p>
        </p:txBody>
      </p:sp>
    </p:spTree>
    <p:extLst>
      <p:ext uri="{BB962C8B-B14F-4D97-AF65-F5344CB8AC3E}">
        <p14:creationId xmlns:p14="http://schemas.microsoft.com/office/powerpoint/2010/main" val="3229840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4AB7A-43A7-C7B7-C519-8E6F4342FC20}"/>
              </a:ext>
            </a:extLst>
          </p:cNvPr>
          <p:cNvSpPr>
            <a:spLocks noGrp="1"/>
          </p:cNvSpPr>
          <p:nvPr>
            <p:ph type="title"/>
          </p:nvPr>
        </p:nvSpPr>
        <p:spPr/>
        <p:txBody>
          <a:bodyPr/>
          <a:lstStyle/>
          <a:p>
            <a:r>
              <a:rPr lang="en-US" dirty="0"/>
              <a:t>Check Out!</a:t>
            </a:r>
          </a:p>
        </p:txBody>
      </p:sp>
      <p:sp>
        <p:nvSpPr>
          <p:cNvPr id="3" name="Content Placeholder 2">
            <a:extLst>
              <a:ext uri="{FF2B5EF4-FFF2-40B4-BE49-F238E27FC236}">
                <a16:creationId xmlns:a16="http://schemas.microsoft.com/office/drawing/2014/main" id="{CD7E4A29-7038-111F-D955-3F5ED49357E2}"/>
              </a:ext>
            </a:extLst>
          </p:cNvPr>
          <p:cNvSpPr>
            <a:spLocks noGrp="1"/>
          </p:cNvSpPr>
          <p:nvPr>
            <p:ph sz="quarter" idx="13"/>
          </p:nvPr>
        </p:nvSpPr>
        <p:spPr>
          <a:xfrm>
            <a:off x="2296313" y="2282008"/>
            <a:ext cx="9171787" cy="3699328"/>
          </a:xfrm>
        </p:spPr>
        <p:txBody>
          <a:bodyPr>
            <a:normAutofit/>
          </a:bodyPr>
          <a:lstStyle/>
          <a:p>
            <a:pPr marL="0" indent="0">
              <a:buNone/>
            </a:pPr>
            <a:r>
              <a:rPr lang="en-US" sz="4000" dirty="0"/>
              <a:t>What is your biggest takeaway from today?</a:t>
            </a:r>
          </a:p>
        </p:txBody>
      </p:sp>
    </p:spTree>
    <p:extLst>
      <p:ext uri="{BB962C8B-B14F-4D97-AF65-F5344CB8AC3E}">
        <p14:creationId xmlns:p14="http://schemas.microsoft.com/office/powerpoint/2010/main" val="4215388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CF51884-C7CF-2B92-F382-4234ED0FA667}"/>
              </a:ext>
            </a:extLst>
          </p:cNvPr>
          <p:cNvSpPr>
            <a:spLocks noGrp="1"/>
          </p:cNvSpPr>
          <p:nvPr>
            <p:ph type="pic" sz="quarter" idx="13"/>
          </p:nvPr>
        </p:nvSpPr>
        <p:spPr/>
        <p:txBody>
          <a:bodyPr/>
          <a:lstStyle/>
          <a:p>
            <a:endParaRPr lang="en-US" dirty="0"/>
          </a:p>
        </p:txBody>
      </p:sp>
      <p:sp>
        <p:nvSpPr>
          <p:cNvPr id="3" name="Title 2">
            <a:extLst>
              <a:ext uri="{FF2B5EF4-FFF2-40B4-BE49-F238E27FC236}">
                <a16:creationId xmlns:a16="http://schemas.microsoft.com/office/drawing/2014/main" id="{6A65A2D0-0B20-52D8-0A1E-0B8D42145724}"/>
              </a:ext>
            </a:extLst>
          </p:cNvPr>
          <p:cNvSpPr>
            <a:spLocks noGrp="1"/>
          </p:cNvSpPr>
          <p:nvPr>
            <p:ph type="title"/>
          </p:nvPr>
        </p:nvSpPr>
        <p:spPr/>
        <p:txBody>
          <a:bodyPr/>
          <a:lstStyle/>
          <a:p>
            <a:r>
              <a:rPr lang="en-US" dirty="0"/>
              <a:t>Resources</a:t>
            </a:r>
          </a:p>
        </p:txBody>
      </p:sp>
    </p:spTree>
    <p:extLst>
      <p:ext uri="{BB962C8B-B14F-4D97-AF65-F5344CB8AC3E}">
        <p14:creationId xmlns:p14="http://schemas.microsoft.com/office/powerpoint/2010/main" val="1236982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A871D-B15E-C971-7C85-0AF173E38781}"/>
              </a:ext>
            </a:extLst>
          </p:cNvPr>
          <p:cNvSpPr>
            <a:spLocks noGrp="1"/>
          </p:cNvSpPr>
          <p:nvPr>
            <p:ph type="title"/>
          </p:nvPr>
        </p:nvSpPr>
        <p:spPr>
          <a:xfrm>
            <a:off x="474667" y="134355"/>
            <a:ext cx="5207423" cy="2354026"/>
          </a:xfrm>
        </p:spPr>
        <p:txBody>
          <a:bodyPr/>
          <a:lstStyle/>
          <a:p>
            <a:r>
              <a:rPr lang="en-US" dirty="0"/>
              <a:t>Close Relationships</a:t>
            </a:r>
          </a:p>
        </p:txBody>
      </p:sp>
      <p:sp>
        <p:nvSpPr>
          <p:cNvPr id="3" name="Content Placeholder 2">
            <a:extLst>
              <a:ext uri="{FF2B5EF4-FFF2-40B4-BE49-F238E27FC236}">
                <a16:creationId xmlns:a16="http://schemas.microsoft.com/office/drawing/2014/main" id="{34F2E863-4A4C-76FE-444A-083F93043389}"/>
              </a:ext>
            </a:extLst>
          </p:cNvPr>
          <p:cNvSpPr>
            <a:spLocks noGrp="1"/>
          </p:cNvSpPr>
          <p:nvPr>
            <p:ph sz="quarter" idx="16"/>
          </p:nvPr>
        </p:nvSpPr>
        <p:spPr>
          <a:xfrm>
            <a:off x="593725" y="3279775"/>
            <a:ext cx="5189007" cy="2994025"/>
          </a:xfrm>
        </p:spPr>
        <p:txBody>
          <a:bodyPr vert="horz" lIns="0" tIns="228600" rIns="0" bIns="0" rtlCol="0" anchor="t">
            <a:normAutofit/>
          </a:bodyPr>
          <a:lstStyle/>
          <a:p>
            <a:r>
              <a:rPr lang="en-US" dirty="0"/>
              <a:t>Primarily connected to a feeling of greater closeness with others</a:t>
            </a:r>
          </a:p>
          <a:p>
            <a:r>
              <a:rPr lang="en-US" dirty="0"/>
              <a:t>Characterized by broadly meaningful relationships that are typically long in duration, high in quality and/or low in quantity</a:t>
            </a:r>
          </a:p>
          <a:p>
            <a:r>
              <a:rPr lang="en-US" dirty="0"/>
              <a:t>Often formed with partners, family, close friends</a:t>
            </a:r>
          </a:p>
          <a:p>
            <a:endParaRPr lang="en-US" dirty="0"/>
          </a:p>
        </p:txBody>
      </p:sp>
      <p:pic>
        <p:nvPicPr>
          <p:cNvPr id="5" name="Picture Placeholder 52" descr="3D rendering of game pieces tied together with a rope">
            <a:extLst>
              <a:ext uri="{FF2B5EF4-FFF2-40B4-BE49-F238E27FC236}">
                <a16:creationId xmlns:a16="http://schemas.microsoft.com/office/drawing/2014/main" id="{F2B2501C-600C-11B3-1ECD-912D988906A5}"/>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6535" r="16535"/>
          <a:stretch/>
        </p:blipFill>
        <p:spPr>
          <a:xfrm>
            <a:off x="6096000" y="0"/>
            <a:ext cx="6118225" cy="6858000"/>
          </a:xfrm>
        </p:spPr>
      </p:pic>
    </p:spTree>
    <p:extLst>
      <p:ext uri="{BB962C8B-B14F-4D97-AF65-F5344CB8AC3E}">
        <p14:creationId xmlns:p14="http://schemas.microsoft.com/office/powerpoint/2010/main" val="298364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A9A9A7-F1D2-237D-AC72-E21A286F0A6F}"/>
              </a:ext>
            </a:extLst>
          </p:cNvPr>
          <p:cNvSpPr>
            <a:spLocks noGrp="1"/>
          </p:cNvSpPr>
          <p:nvPr>
            <p:ph type="title"/>
          </p:nvPr>
        </p:nvSpPr>
        <p:spPr>
          <a:xfrm>
            <a:off x="2461317" y="4661717"/>
            <a:ext cx="9136322" cy="1380760"/>
          </a:xfrm>
        </p:spPr>
        <p:txBody>
          <a:bodyPr/>
          <a:lstStyle/>
          <a:p>
            <a:r>
              <a:rPr lang="en-US" dirty="0"/>
              <a:t>Primary Factors for Relationship Prioritization</a:t>
            </a:r>
          </a:p>
        </p:txBody>
      </p:sp>
      <p:sp>
        <p:nvSpPr>
          <p:cNvPr id="4" name="Content Placeholder 3">
            <a:extLst>
              <a:ext uri="{FF2B5EF4-FFF2-40B4-BE49-F238E27FC236}">
                <a16:creationId xmlns:a16="http://schemas.microsoft.com/office/drawing/2014/main" id="{CDB14AAA-1F04-769D-E7F0-4F68C8EB9283}"/>
              </a:ext>
            </a:extLst>
          </p:cNvPr>
          <p:cNvSpPr>
            <a:spLocks noGrp="1"/>
          </p:cNvSpPr>
          <p:nvPr>
            <p:ph sz="quarter" idx="14"/>
          </p:nvPr>
        </p:nvSpPr>
        <p:spPr>
          <a:xfrm>
            <a:off x="603885" y="584005"/>
            <a:ext cx="4865582" cy="3999060"/>
          </a:xfrm>
        </p:spPr>
        <p:txBody>
          <a:bodyPr>
            <a:normAutofit/>
          </a:bodyPr>
          <a:lstStyle/>
          <a:p>
            <a:r>
              <a:rPr lang="en-US" sz="2800" dirty="0"/>
              <a:t>Physical Proximity</a:t>
            </a:r>
          </a:p>
          <a:p>
            <a:r>
              <a:rPr lang="en-US" sz="2800" dirty="0"/>
              <a:t>Personal Values</a:t>
            </a:r>
          </a:p>
          <a:p>
            <a:r>
              <a:rPr lang="en-US" sz="2800" dirty="0"/>
              <a:t>Common Interests</a:t>
            </a:r>
          </a:p>
          <a:p>
            <a:r>
              <a:rPr lang="en-US" sz="2800" dirty="0"/>
              <a:t>Ability to Create New Memories</a:t>
            </a:r>
          </a:p>
          <a:p>
            <a:r>
              <a:rPr lang="en-US" sz="2800" dirty="0"/>
              <a:t>Meaningful Prior Memories</a:t>
            </a:r>
          </a:p>
        </p:txBody>
      </p:sp>
      <p:pic>
        <p:nvPicPr>
          <p:cNvPr id="7" name="Content Placeholder 6" descr="Colorful strings being woven togehter">
            <a:extLst>
              <a:ext uri="{FF2B5EF4-FFF2-40B4-BE49-F238E27FC236}">
                <a16:creationId xmlns:a16="http://schemas.microsoft.com/office/drawing/2014/main" id="{3D990AEE-B81A-43BA-9D7C-2BCE3B91177A}"/>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rcRect/>
          <a:stretch/>
        </p:blipFill>
        <p:spPr>
          <a:xfrm>
            <a:off x="5261637" y="584152"/>
            <a:ext cx="5998369" cy="3998913"/>
          </a:xfrm>
        </p:spPr>
      </p:pic>
    </p:spTree>
    <p:extLst>
      <p:ext uri="{BB962C8B-B14F-4D97-AF65-F5344CB8AC3E}">
        <p14:creationId xmlns:p14="http://schemas.microsoft.com/office/powerpoint/2010/main" val="4127695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0C1B7-6E4E-3DEE-50C0-1CA3B14303EE}"/>
              </a:ext>
            </a:extLst>
          </p:cNvPr>
          <p:cNvSpPr>
            <a:spLocks noGrp="1"/>
          </p:cNvSpPr>
          <p:nvPr>
            <p:ph type="ctrTitle"/>
          </p:nvPr>
        </p:nvSpPr>
        <p:spPr>
          <a:xfrm>
            <a:off x="594360" y="418355"/>
            <a:ext cx="7834620" cy="3291840"/>
          </a:xfrm>
        </p:spPr>
        <p:txBody>
          <a:bodyPr/>
          <a:lstStyle/>
          <a:p>
            <a:r>
              <a:rPr lang="en-US" dirty="0"/>
              <a:t>Be Flexible</a:t>
            </a:r>
          </a:p>
        </p:txBody>
      </p:sp>
      <p:sp>
        <p:nvSpPr>
          <p:cNvPr id="3" name="Text Placeholder 2">
            <a:extLst>
              <a:ext uri="{FF2B5EF4-FFF2-40B4-BE49-F238E27FC236}">
                <a16:creationId xmlns:a16="http://schemas.microsoft.com/office/drawing/2014/main" id="{8BE734F0-2DDD-AF70-F13D-F9E4C1929411}"/>
              </a:ext>
            </a:extLst>
          </p:cNvPr>
          <p:cNvSpPr>
            <a:spLocks noGrp="1"/>
          </p:cNvSpPr>
          <p:nvPr>
            <p:ph type="body" sz="quarter" idx="11"/>
          </p:nvPr>
        </p:nvSpPr>
        <p:spPr>
          <a:xfrm>
            <a:off x="3591942" y="4253919"/>
            <a:ext cx="6377082" cy="1645920"/>
          </a:xfrm>
        </p:spPr>
        <p:txBody>
          <a:bodyPr/>
          <a:lstStyle/>
          <a:p>
            <a:pPr algn="l" rtl="0" fontAlgn="base"/>
            <a:endParaRPr lang="en-US" sz="2000" b="0" i="0" dirty="0">
              <a:solidFill>
                <a:srgbClr val="000000"/>
              </a:solidFill>
              <a:effectLst/>
              <a:highlight>
                <a:srgbClr val="FFFFFF"/>
              </a:highlight>
              <a:latin typeface="Segoe UI" panose="020B0502040204020203" pitchFamily="34" charset="0"/>
            </a:endParaRPr>
          </a:p>
          <a:p>
            <a:pPr marL="285750" indent="-285750" algn="l" rtl="0" fontAlgn="base">
              <a:spcBef>
                <a:spcPts val="0"/>
              </a:spcBef>
              <a:buFont typeface="Symbol" panose="05050102010706020507" pitchFamily="18" charset="2"/>
              <a:buChar char="©"/>
            </a:pPr>
            <a:r>
              <a:rPr lang="en-US" sz="2000" b="0"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Recognize individual needs and preferences </a:t>
            </a:r>
            <a:endParaRPr lang="en-US" sz="2000" b="0"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endParaRPr>
          </a:p>
          <a:p>
            <a:pPr marL="285750" indent="-285750" algn="l" rtl="0" fontAlgn="base">
              <a:spcBef>
                <a:spcPts val="0"/>
              </a:spcBef>
              <a:buFont typeface="Symbol" panose="05050102010706020507" pitchFamily="18" charset="2"/>
              <a:buChar char="©"/>
            </a:pPr>
            <a:r>
              <a:rPr lang="en-US" sz="2000" b="0"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Adapt communication styles as needed </a:t>
            </a:r>
          </a:p>
          <a:p>
            <a:pPr marL="285750" indent="-285750" algn="l" rtl="0" fontAlgn="base">
              <a:spcBef>
                <a:spcPts val="0"/>
              </a:spcBef>
              <a:buFont typeface="Symbol" panose="05050102010706020507" pitchFamily="18" charset="2"/>
              <a:buChar char="©"/>
            </a:pPr>
            <a:r>
              <a:rPr lang="en-US" sz="2000" b="0"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Embrace flexibility in plans and arrangements </a:t>
            </a:r>
          </a:p>
        </p:txBody>
      </p:sp>
      <p:sp>
        <p:nvSpPr>
          <p:cNvPr id="5" name="TextBox 4">
            <a:extLst>
              <a:ext uri="{FF2B5EF4-FFF2-40B4-BE49-F238E27FC236}">
                <a16:creationId xmlns:a16="http://schemas.microsoft.com/office/drawing/2014/main" id="{3BDAAFDF-D81B-B92A-3C57-98DF8F840542}"/>
              </a:ext>
            </a:extLst>
          </p:cNvPr>
          <p:cNvSpPr txBox="1"/>
          <p:nvPr/>
        </p:nvSpPr>
        <p:spPr>
          <a:xfrm>
            <a:off x="249225" y="877005"/>
            <a:ext cx="7389109" cy="1631216"/>
          </a:xfrm>
          <a:prstGeom prst="rect">
            <a:avLst/>
          </a:prstGeom>
          <a:noFill/>
        </p:spPr>
        <p:txBody>
          <a:bodyPr wrap="square">
            <a:spAutoFit/>
          </a:bodyPr>
          <a:lstStyle/>
          <a:p>
            <a:pPr algn="l" rtl="0" fontAlgn="base"/>
            <a:r>
              <a:rPr lang="en-US" sz="2000" b="0"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Be</a:t>
            </a:r>
            <a:r>
              <a:rPr lang="en-US" sz="2000" b="0"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 open to change and adjustment </a:t>
            </a:r>
          </a:p>
          <a:p>
            <a:pPr algn="l" rtl="0" fontAlgn="base"/>
            <a:endParaRPr lang="en-US" sz="2000" b="0"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endParaRPr>
          </a:p>
          <a:p>
            <a:pPr algn="l" rtl="0" fontAlgn="base"/>
            <a:r>
              <a:rPr lang="en-US" sz="2000" b="0"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The dawn of new collective memory creation “The end of </a:t>
            </a:r>
            <a:r>
              <a:rPr lang="en-US" sz="2000" b="0" i="0" dirty="0" err="1">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Blursday</a:t>
            </a:r>
            <a:r>
              <a:rPr lang="en-US" sz="2000" b="0"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”—the blurring of time due to fewer distinct markers, such as differing locations, conditions, etc.—may drive new experience creation. </a:t>
            </a:r>
          </a:p>
        </p:txBody>
      </p:sp>
    </p:spTree>
    <p:extLst>
      <p:ext uri="{BB962C8B-B14F-4D97-AF65-F5344CB8AC3E}">
        <p14:creationId xmlns:p14="http://schemas.microsoft.com/office/powerpoint/2010/main" val="4261132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5D3755-C3E2-975E-DE68-CDECC4B526EC}"/>
              </a:ext>
            </a:extLst>
          </p:cNvPr>
          <p:cNvSpPr>
            <a:spLocks noGrp="1"/>
          </p:cNvSpPr>
          <p:nvPr>
            <p:ph type="title"/>
          </p:nvPr>
        </p:nvSpPr>
        <p:spPr>
          <a:xfrm>
            <a:off x="484176" y="323134"/>
            <a:ext cx="11231143" cy="1068060"/>
          </a:xfrm>
        </p:spPr>
        <p:txBody>
          <a:bodyPr/>
          <a:lstStyle/>
          <a:p>
            <a:r>
              <a:rPr lang="en-US" dirty="0"/>
              <a:t>How to Navigate Relationships Post COVID</a:t>
            </a:r>
          </a:p>
        </p:txBody>
      </p:sp>
      <p:sp>
        <p:nvSpPr>
          <p:cNvPr id="7" name="Text Placeholder 6">
            <a:extLst>
              <a:ext uri="{FF2B5EF4-FFF2-40B4-BE49-F238E27FC236}">
                <a16:creationId xmlns:a16="http://schemas.microsoft.com/office/drawing/2014/main" id="{F70BD87D-F7DA-961B-4024-A354DC87D168}"/>
              </a:ext>
            </a:extLst>
          </p:cNvPr>
          <p:cNvSpPr>
            <a:spLocks noGrp="1"/>
          </p:cNvSpPr>
          <p:nvPr>
            <p:ph sz="quarter" idx="13"/>
          </p:nvPr>
        </p:nvSpPr>
        <p:spPr>
          <a:xfrm>
            <a:off x="4468874" y="3363058"/>
            <a:ext cx="6813310" cy="2632107"/>
          </a:xfrm>
        </p:spPr>
        <p:txBody>
          <a:bodyPr>
            <a:normAutofit/>
          </a:bodyPr>
          <a:lstStyle/>
          <a:p>
            <a:pPr marL="0" marR="0">
              <a:spcBef>
                <a:spcPts val="0"/>
              </a:spcBef>
              <a:spcAft>
                <a:spcPts val="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What’s changed?</a:t>
            </a:r>
          </a:p>
          <a:p>
            <a:pPr marL="0" marR="0">
              <a:spcBef>
                <a:spcPts val="0"/>
              </a:spcBef>
              <a:spcAft>
                <a:spcPts val="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Fostering existing relationships</a:t>
            </a:r>
          </a:p>
          <a:p>
            <a:pPr marL="0" marR="0">
              <a:spcBef>
                <a:spcPts val="0"/>
              </a:spcBef>
              <a:spcAft>
                <a:spcPts val="0"/>
              </a:spcAft>
            </a:pPr>
            <a:r>
              <a:rPr lang="en-US" sz="2800" kern="100" dirty="0">
                <a:latin typeface="Calibri" panose="020F0502020204030204" pitchFamily="34" charset="0"/>
                <a:ea typeface="Calibri" panose="020F0502020204030204" pitchFamily="34" charset="0"/>
                <a:cs typeface="Times New Roman" panose="02020603050405020304" pitchFamily="18" charset="0"/>
              </a:rPr>
              <a:t>Building new relationships</a:t>
            </a:r>
          </a:p>
          <a:p>
            <a:pPr marL="0" marR="0">
              <a:spcBef>
                <a:spcPts val="0"/>
              </a:spcBef>
              <a:spcAft>
                <a:spcPts val="0"/>
              </a:spcAft>
            </a:pPr>
            <a:r>
              <a:rPr lang="en-US" sz="2800" kern="100" dirty="0">
                <a:latin typeface="Calibri" panose="020F0502020204030204" pitchFamily="34" charset="0"/>
                <a:ea typeface="Calibri" panose="020F0502020204030204" pitchFamily="34" charset="0"/>
                <a:cs typeface="Times New Roman" panose="02020603050405020304" pitchFamily="18" charset="0"/>
              </a:rPr>
              <a:t>Networking in this new normal</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5" name="TextBox 4">
            <a:extLst>
              <a:ext uri="{FF2B5EF4-FFF2-40B4-BE49-F238E27FC236}">
                <a16:creationId xmlns:a16="http://schemas.microsoft.com/office/drawing/2014/main" id="{C7668755-F2FA-4D2F-993D-8A2D18582924}"/>
              </a:ext>
            </a:extLst>
          </p:cNvPr>
          <p:cNvSpPr txBox="1"/>
          <p:nvPr/>
        </p:nvSpPr>
        <p:spPr>
          <a:xfrm>
            <a:off x="-1148156" y="2526704"/>
            <a:ext cx="12368464" cy="646331"/>
          </a:xfrm>
          <a:prstGeom prst="rect">
            <a:avLst/>
          </a:prstGeom>
          <a:noFill/>
        </p:spPr>
        <p:txBody>
          <a:bodyPr wrap="square" rtlCol="0">
            <a:spAutoFit/>
          </a:bodyPr>
          <a:lstStyle/>
          <a:p>
            <a:pPr algn="ctr"/>
            <a:r>
              <a:rPr lang="en-US" sz="3600" dirty="0">
                <a:solidFill>
                  <a:schemeClr val="tx2">
                    <a:lumMod val="75000"/>
                  </a:schemeClr>
                </a:solidFill>
              </a:rPr>
              <a:t>Special Guest: Peter Gandolfo Executive Coach</a:t>
            </a:r>
          </a:p>
        </p:txBody>
      </p:sp>
    </p:spTree>
    <p:extLst>
      <p:ext uri="{BB962C8B-B14F-4D97-AF65-F5344CB8AC3E}">
        <p14:creationId xmlns:p14="http://schemas.microsoft.com/office/powerpoint/2010/main" val="26040953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8CE60-587E-1D5C-8B50-ED3441BA49CE}"/>
              </a:ext>
            </a:extLst>
          </p:cNvPr>
          <p:cNvSpPr>
            <a:spLocks noGrp="1"/>
          </p:cNvSpPr>
          <p:nvPr>
            <p:ph type="title"/>
          </p:nvPr>
        </p:nvSpPr>
        <p:spPr>
          <a:xfrm>
            <a:off x="594360" y="278129"/>
            <a:ext cx="9778365" cy="1494596"/>
          </a:xfrm>
        </p:spPr>
        <p:txBody>
          <a:bodyPr anchor="b">
            <a:normAutofit/>
          </a:bodyPr>
          <a:lstStyle/>
          <a:p>
            <a:r>
              <a:rPr lang="en-US" dirty="0"/>
              <a:t>Combating Loneliness</a:t>
            </a:r>
          </a:p>
        </p:txBody>
      </p:sp>
      <p:sp>
        <p:nvSpPr>
          <p:cNvPr id="3" name="Text Placeholder 2">
            <a:extLst>
              <a:ext uri="{FF2B5EF4-FFF2-40B4-BE49-F238E27FC236}">
                <a16:creationId xmlns:a16="http://schemas.microsoft.com/office/drawing/2014/main" id="{0E02AE9C-BA1D-195E-3B93-A5A0CC03D8F3}"/>
              </a:ext>
            </a:extLst>
          </p:cNvPr>
          <p:cNvSpPr>
            <a:spLocks noGrp="1"/>
          </p:cNvSpPr>
          <p:nvPr>
            <p:ph sz="quarter" idx="15"/>
          </p:nvPr>
        </p:nvSpPr>
        <p:spPr>
          <a:xfrm>
            <a:off x="594360" y="2676525"/>
            <a:ext cx="9855926" cy="3597470"/>
          </a:xfrm>
        </p:spPr>
        <p:txBody>
          <a:bodyPr>
            <a:noAutofit/>
          </a:bodyPr>
          <a:lstStyle/>
          <a:p>
            <a:pPr marL="285750" indent="-285750" algn="l" rtl="0" fontAlgn="base">
              <a:buFont typeface="Symbol" panose="05050102010706020507" pitchFamily="18" charset="2"/>
              <a:buChar char="©"/>
            </a:pPr>
            <a:r>
              <a:rPr lang="en-US" sz="1800" i="0" dirty="0">
                <a:solidFill>
                  <a:srgbClr val="222222"/>
                </a:solidFill>
                <a:effectLst/>
                <a:highlight>
                  <a:srgbClr val="FFFFFF"/>
                </a:highlight>
                <a:latin typeface="Arial" panose="020B0604020202020204" pitchFamily="34" charset="0"/>
              </a:rPr>
              <a:t>Reclaim time with one another. Make plans.</a:t>
            </a:r>
          </a:p>
          <a:p>
            <a:pPr marL="285750" indent="-285750" algn="l" rtl="0" fontAlgn="base">
              <a:buFont typeface="Symbol" panose="05050102010706020507" pitchFamily="18" charset="2"/>
              <a:buChar char="©"/>
            </a:pPr>
            <a:r>
              <a:rPr lang="en-US" sz="1800" dirty="0">
                <a:solidFill>
                  <a:srgbClr val="222222"/>
                </a:solidFill>
                <a:highlight>
                  <a:srgbClr val="FFFFFF"/>
                </a:highlight>
                <a:latin typeface="Arial" panose="020B0604020202020204" pitchFamily="34" charset="0"/>
              </a:rPr>
              <a:t>Be vulnerable, ask for help, offer help, the fundamental source of healing is togetherness</a:t>
            </a:r>
            <a:endParaRPr lang="en-US" sz="1800" i="0" dirty="0">
              <a:solidFill>
                <a:srgbClr val="222222"/>
              </a:solidFill>
              <a:effectLst/>
              <a:highlight>
                <a:srgbClr val="FFFFFF"/>
              </a:highlight>
              <a:latin typeface="Arial" panose="020B0604020202020204" pitchFamily="34" charset="0"/>
            </a:endParaRPr>
          </a:p>
          <a:p>
            <a:pPr marL="285750" indent="-285750" algn="l" rtl="0" fontAlgn="base">
              <a:buFont typeface="Symbol" panose="05050102010706020507" pitchFamily="18" charset="2"/>
              <a:buChar char="©"/>
            </a:pPr>
            <a:r>
              <a:rPr lang="en-US" sz="1800" i="0" dirty="0">
                <a:solidFill>
                  <a:srgbClr val="222222"/>
                </a:solidFill>
                <a:effectLst/>
                <a:highlight>
                  <a:srgbClr val="FFFFFF"/>
                </a:highlight>
                <a:latin typeface="Arial" panose="020B0604020202020204" pitchFamily="34" charset="0"/>
              </a:rPr>
              <a:t>Be present. Make that call, </a:t>
            </a:r>
            <a:r>
              <a:rPr lang="en-US" sz="1800" dirty="0">
                <a:solidFill>
                  <a:srgbClr val="222222"/>
                </a:solidFill>
                <a:highlight>
                  <a:srgbClr val="FFFFFF"/>
                </a:highlight>
                <a:latin typeface="Arial" panose="020B0604020202020204" pitchFamily="34" charset="0"/>
              </a:rPr>
              <a:t>write that card, send that email. Presence is noticed while absence is missed.</a:t>
            </a:r>
            <a:r>
              <a:rPr lang="en-US" sz="1800" i="0" dirty="0">
                <a:solidFill>
                  <a:srgbClr val="222222"/>
                </a:solidFill>
                <a:effectLst/>
                <a:highlight>
                  <a:srgbClr val="FFFFFF"/>
                </a:highlight>
                <a:latin typeface="Arial" panose="020B0604020202020204" pitchFamily="34" charset="0"/>
              </a:rPr>
              <a:t>   </a:t>
            </a:r>
            <a:endParaRPr lang="en-US" sz="1800" i="0" dirty="0">
              <a:solidFill>
                <a:srgbClr val="000000"/>
              </a:solidFill>
              <a:effectLst/>
              <a:highlight>
                <a:srgbClr val="FFFFFF"/>
              </a:highlight>
              <a:latin typeface="Arial" panose="020B0604020202020204" pitchFamily="34" charset="0"/>
            </a:endParaRPr>
          </a:p>
          <a:p>
            <a:pPr marL="285750" indent="-285750" algn="l" rtl="0" fontAlgn="base">
              <a:buFont typeface="Symbol" panose="05050102010706020507" pitchFamily="18" charset="2"/>
              <a:buChar char="©"/>
            </a:pPr>
            <a:r>
              <a:rPr lang="en-US" sz="1800" i="0" dirty="0">
                <a:solidFill>
                  <a:srgbClr val="222222"/>
                </a:solidFill>
                <a:effectLst/>
                <a:highlight>
                  <a:srgbClr val="FFFFFF"/>
                </a:highlight>
                <a:latin typeface="Arial" panose="020B0604020202020204" pitchFamily="34" charset="0"/>
              </a:rPr>
              <a:t>Envision a people-centered life. Eliminate detractors. Evaluate do you have enough people in your life that are "energy adds"? </a:t>
            </a:r>
            <a:endParaRPr lang="en-US" sz="1800" i="0" dirty="0">
              <a:solidFill>
                <a:srgbClr val="000000"/>
              </a:solidFill>
              <a:effectLst/>
              <a:highlight>
                <a:srgbClr val="FFFFFF"/>
              </a:highlight>
              <a:latin typeface="Arial" panose="020B0604020202020204" pitchFamily="34" charset="0"/>
            </a:endParaRPr>
          </a:p>
          <a:p>
            <a:pPr marL="285750" indent="-285750" algn="l" rtl="0" fontAlgn="base">
              <a:buFont typeface="Symbol" panose="05050102010706020507" pitchFamily="18" charset="2"/>
              <a:buChar char="©"/>
            </a:pPr>
            <a:r>
              <a:rPr lang="en-US" sz="1800" i="0" dirty="0">
                <a:solidFill>
                  <a:srgbClr val="222222"/>
                </a:solidFill>
                <a:effectLst/>
                <a:highlight>
                  <a:srgbClr val="FFFFFF"/>
                </a:highlight>
                <a:latin typeface="Arial" panose="020B0604020202020204" pitchFamily="34" charset="0"/>
              </a:rPr>
              <a:t>Engaging in service may contribute to a decrease in feelings of loneliness and isolation.  </a:t>
            </a:r>
            <a:endParaRPr lang="en-US" sz="1800" i="0" dirty="0">
              <a:solidFill>
                <a:srgbClr val="000000"/>
              </a:solidFill>
              <a:effectLst/>
              <a:highlight>
                <a:srgbClr val="FFFFFF"/>
              </a:highlight>
              <a:latin typeface="Arial" panose="020B0604020202020204" pitchFamily="34" charset="0"/>
            </a:endParaRPr>
          </a:p>
          <a:p>
            <a:pPr marL="285750" indent="-285750" algn="l" rtl="0" fontAlgn="base">
              <a:buFont typeface="Symbol" panose="05050102010706020507" pitchFamily="18" charset="2"/>
              <a:buChar char="©"/>
            </a:pPr>
            <a:r>
              <a:rPr lang="en-US" sz="1800" i="0" dirty="0">
                <a:solidFill>
                  <a:srgbClr val="222222"/>
                </a:solidFill>
                <a:effectLst/>
                <a:highlight>
                  <a:srgbClr val="FFFFFF"/>
                </a:highlight>
                <a:latin typeface="Arial" panose="020B0604020202020204" pitchFamily="34" charset="0"/>
              </a:rPr>
              <a:t>Center love and ask what does love do for you, for your loved ones. How can you capitalize on that.  </a:t>
            </a:r>
            <a:endParaRPr lang="en-US" sz="1800" i="0" dirty="0">
              <a:solidFill>
                <a:srgbClr val="000000"/>
              </a:solidFill>
              <a:effectLst/>
              <a:highlight>
                <a:srgbClr val="FFFFFF"/>
              </a:highlight>
              <a:latin typeface="Arial" panose="020B0604020202020204" pitchFamily="34" charset="0"/>
            </a:endParaRPr>
          </a:p>
        </p:txBody>
      </p:sp>
    </p:spTree>
    <p:extLst>
      <p:ext uri="{BB962C8B-B14F-4D97-AF65-F5344CB8AC3E}">
        <p14:creationId xmlns:p14="http://schemas.microsoft.com/office/powerpoint/2010/main" val="1020238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 screen shot of a computer&#10;&#10;Description automatically generated">
            <a:extLst>
              <a:ext uri="{FF2B5EF4-FFF2-40B4-BE49-F238E27FC236}">
                <a16:creationId xmlns:a16="http://schemas.microsoft.com/office/drawing/2014/main" id="{922D0CEF-C469-57D1-044B-6E330982F2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38" t="13533" r="4606" b="5464"/>
          <a:stretch/>
        </p:blipFill>
        <p:spPr bwMode="auto">
          <a:xfrm>
            <a:off x="1299410" y="1165708"/>
            <a:ext cx="9144000" cy="5159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7071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 screenshot of a computer&#10;&#10;Description automatically generated">
            <a:extLst>
              <a:ext uri="{FF2B5EF4-FFF2-40B4-BE49-F238E27FC236}">
                <a16:creationId xmlns:a16="http://schemas.microsoft.com/office/drawing/2014/main" id="{F052E020-8B79-C4A5-CCF3-32E8F1E01B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03" t="13534" r="4415" b="4963"/>
          <a:stretch/>
        </p:blipFill>
        <p:spPr bwMode="auto">
          <a:xfrm>
            <a:off x="1485041" y="1180763"/>
            <a:ext cx="8807115" cy="4993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010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blue pie chart with text&#10;&#10;Description automatically generated">
            <a:extLst>
              <a:ext uri="{FF2B5EF4-FFF2-40B4-BE49-F238E27FC236}">
                <a16:creationId xmlns:a16="http://schemas.microsoft.com/office/drawing/2014/main" id="{AF3C840E-F1D8-C098-FDD9-714AA0E6EE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57" t="14136" r="4415" b="6165"/>
          <a:stretch/>
        </p:blipFill>
        <p:spPr bwMode="auto">
          <a:xfrm>
            <a:off x="2077796" y="850805"/>
            <a:ext cx="8523744" cy="4738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3533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 screenshot of a computer&#10;&#10;Description automatically generated">
            <a:extLst>
              <a:ext uri="{FF2B5EF4-FFF2-40B4-BE49-F238E27FC236}">
                <a16:creationId xmlns:a16="http://schemas.microsoft.com/office/drawing/2014/main" id="{5EBAF8B4-6F59-6D2B-AFE5-1B37C3D53B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66" t="13534" r="4542" b="5965"/>
          <a:stretch/>
        </p:blipFill>
        <p:spPr bwMode="auto">
          <a:xfrm>
            <a:off x="2007555" y="776896"/>
            <a:ext cx="8380402" cy="4702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7922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5D3755-C3E2-975E-DE68-CDECC4B526EC}"/>
              </a:ext>
            </a:extLst>
          </p:cNvPr>
          <p:cNvSpPr>
            <a:spLocks noGrp="1"/>
          </p:cNvSpPr>
          <p:nvPr>
            <p:ph type="title"/>
          </p:nvPr>
        </p:nvSpPr>
        <p:spPr>
          <a:xfrm>
            <a:off x="484177" y="323134"/>
            <a:ext cx="10873740" cy="1068060"/>
          </a:xfrm>
        </p:spPr>
        <p:txBody>
          <a:bodyPr/>
          <a:lstStyle/>
          <a:p>
            <a:r>
              <a:rPr lang="en-US" dirty="0"/>
              <a:t>What To Talk About?</a:t>
            </a:r>
          </a:p>
        </p:txBody>
      </p:sp>
      <p:sp>
        <p:nvSpPr>
          <p:cNvPr id="7" name="Text Placeholder 6">
            <a:extLst>
              <a:ext uri="{FF2B5EF4-FFF2-40B4-BE49-F238E27FC236}">
                <a16:creationId xmlns:a16="http://schemas.microsoft.com/office/drawing/2014/main" id="{F70BD87D-F7DA-961B-4024-A354DC87D168}"/>
              </a:ext>
            </a:extLst>
          </p:cNvPr>
          <p:cNvSpPr>
            <a:spLocks noGrp="1"/>
          </p:cNvSpPr>
          <p:nvPr>
            <p:ph sz="quarter" idx="13"/>
          </p:nvPr>
        </p:nvSpPr>
        <p:spPr>
          <a:xfrm>
            <a:off x="4142943" y="1318355"/>
            <a:ext cx="4166363" cy="5163553"/>
          </a:xfrm>
        </p:spPr>
        <p:txBody>
          <a:bodyPr>
            <a:noAutofit/>
          </a:bodyPr>
          <a:lstStyle/>
          <a:p>
            <a:pPr>
              <a:lnSpc>
                <a:spcPct val="120000"/>
              </a:lnSpc>
              <a:spcBef>
                <a:spcPts val="0"/>
              </a:spcBef>
            </a:pPr>
            <a:r>
              <a:rPr lang="en-US" sz="2800" dirty="0"/>
              <a:t>Local Area</a:t>
            </a:r>
          </a:p>
          <a:p>
            <a:pPr>
              <a:lnSpc>
                <a:spcPct val="120000"/>
              </a:lnSpc>
              <a:spcBef>
                <a:spcPts val="0"/>
              </a:spcBef>
            </a:pPr>
            <a:r>
              <a:rPr lang="en-US" sz="2800" dirty="0"/>
              <a:t>Entertainment</a:t>
            </a:r>
          </a:p>
          <a:p>
            <a:pPr>
              <a:lnSpc>
                <a:spcPct val="120000"/>
              </a:lnSpc>
              <a:spcBef>
                <a:spcPts val="0"/>
              </a:spcBef>
            </a:pPr>
            <a:r>
              <a:rPr lang="en-US" sz="2800" dirty="0"/>
              <a:t>Art</a:t>
            </a:r>
          </a:p>
          <a:p>
            <a:pPr>
              <a:lnSpc>
                <a:spcPct val="120000"/>
              </a:lnSpc>
              <a:spcBef>
                <a:spcPts val="0"/>
              </a:spcBef>
            </a:pPr>
            <a:r>
              <a:rPr lang="en-US" sz="2800" dirty="0"/>
              <a:t>Restaurants</a:t>
            </a:r>
          </a:p>
          <a:p>
            <a:pPr>
              <a:lnSpc>
                <a:spcPct val="120000"/>
              </a:lnSpc>
              <a:spcBef>
                <a:spcPts val="0"/>
              </a:spcBef>
            </a:pPr>
            <a:r>
              <a:rPr lang="en-US" sz="2800" dirty="0"/>
              <a:t>Hobbies</a:t>
            </a:r>
          </a:p>
          <a:p>
            <a:pPr>
              <a:lnSpc>
                <a:spcPct val="120000"/>
              </a:lnSpc>
              <a:spcBef>
                <a:spcPts val="0"/>
              </a:spcBef>
            </a:pPr>
            <a:r>
              <a:rPr lang="en-US" sz="2800" dirty="0"/>
              <a:t>Work</a:t>
            </a:r>
          </a:p>
          <a:p>
            <a:pPr>
              <a:lnSpc>
                <a:spcPct val="120000"/>
              </a:lnSpc>
              <a:spcBef>
                <a:spcPts val="0"/>
              </a:spcBef>
            </a:pPr>
            <a:r>
              <a:rPr lang="en-US" sz="2800" dirty="0"/>
              <a:t>Sports</a:t>
            </a:r>
          </a:p>
          <a:p>
            <a:pPr>
              <a:lnSpc>
                <a:spcPct val="120000"/>
              </a:lnSpc>
              <a:spcBef>
                <a:spcPts val="0"/>
              </a:spcBef>
            </a:pPr>
            <a:r>
              <a:rPr lang="en-US" sz="2800" dirty="0"/>
              <a:t>The Weather</a:t>
            </a:r>
          </a:p>
          <a:p>
            <a:pPr>
              <a:lnSpc>
                <a:spcPct val="120000"/>
              </a:lnSpc>
              <a:spcBef>
                <a:spcPts val="0"/>
              </a:spcBef>
            </a:pPr>
            <a:r>
              <a:rPr lang="en-US" sz="2800" dirty="0"/>
              <a:t>Travel</a:t>
            </a:r>
          </a:p>
          <a:p>
            <a:pPr>
              <a:lnSpc>
                <a:spcPct val="120000"/>
              </a:lnSpc>
              <a:spcBef>
                <a:spcPts val="0"/>
              </a:spcBef>
            </a:pPr>
            <a:r>
              <a:rPr lang="en-US" sz="2800" dirty="0"/>
              <a:t>Local Attractions</a:t>
            </a:r>
          </a:p>
          <a:p>
            <a:endParaRPr lang="en-US" sz="2800" dirty="0"/>
          </a:p>
        </p:txBody>
      </p:sp>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2" name="Text Placeholder 6">
            <a:extLst>
              <a:ext uri="{FF2B5EF4-FFF2-40B4-BE49-F238E27FC236}">
                <a16:creationId xmlns:a16="http://schemas.microsoft.com/office/drawing/2014/main" id="{8359DA3E-2295-7D2C-31A7-0FB5D57ED6BA}"/>
              </a:ext>
            </a:extLst>
          </p:cNvPr>
          <p:cNvSpPr txBox="1">
            <a:spLocks/>
          </p:cNvSpPr>
          <p:nvPr/>
        </p:nvSpPr>
        <p:spPr>
          <a:xfrm>
            <a:off x="8216997" y="2389985"/>
            <a:ext cx="4894106" cy="5163553"/>
          </a:xfrm>
          <a:prstGeom prst="rect">
            <a:avLst/>
          </a:prstGeom>
        </p:spPr>
        <p:txBody>
          <a:bodyPr vert="horz" lIns="0" tIns="228600" rIns="0" bIns="0" rtlCol="0">
            <a:normAutofit/>
          </a:bodyPr>
          <a:lstStyle>
            <a:lvl1pPr marL="283464"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1pPr>
            <a:lvl2pPr marL="6858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2pPr>
            <a:lvl3pPr marL="11430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4pPr>
            <a:lvl5pPr marL="20574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900" b="1" dirty="0"/>
              <a:t>DON’T talk about</a:t>
            </a:r>
          </a:p>
          <a:p>
            <a:pPr>
              <a:lnSpc>
                <a:spcPct val="100000"/>
              </a:lnSpc>
              <a:spcBef>
                <a:spcPts val="0"/>
              </a:spcBef>
              <a:buFont typeface="Franklin Gothic Book" panose="020B0503020102020204" pitchFamily="34" charset="0"/>
              <a:buChar char="≠"/>
            </a:pPr>
            <a:r>
              <a:rPr lang="en-US" sz="2900" dirty="0"/>
              <a:t>Politics</a:t>
            </a:r>
          </a:p>
          <a:p>
            <a:pPr>
              <a:lnSpc>
                <a:spcPct val="100000"/>
              </a:lnSpc>
              <a:spcBef>
                <a:spcPts val="0"/>
              </a:spcBef>
              <a:buFont typeface="Franklin Gothic Book" panose="020B0503020102020204" pitchFamily="34" charset="0"/>
              <a:buChar char="≠"/>
            </a:pPr>
            <a:r>
              <a:rPr lang="en-US" sz="2900" dirty="0"/>
              <a:t>Physical  Appearance</a:t>
            </a:r>
          </a:p>
          <a:p>
            <a:pPr>
              <a:lnSpc>
                <a:spcPct val="100000"/>
              </a:lnSpc>
              <a:spcBef>
                <a:spcPts val="0"/>
              </a:spcBef>
              <a:buFont typeface="Franklin Gothic Book" panose="020B0503020102020204" pitchFamily="34" charset="0"/>
              <a:buChar char="≠"/>
            </a:pPr>
            <a:r>
              <a:rPr lang="en-US" sz="2900" dirty="0"/>
              <a:t>Religion</a:t>
            </a:r>
          </a:p>
          <a:p>
            <a:pPr>
              <a:lnSpc>
                <a:spcPct val="100000"/>
              </a:lnSpc>
              <a:spcBef>
                <a:spcPts val="0"/>
              </a:spcBef>
              <a:buFont typeface="Franklin Gothic Book" panose="020B0503020102020204" pitchFamily="34" charset="0"/>
              <a:buChar char="≠"/>
            </a:pPr>
            <a:r>
              <a:rPr lang="en-US" sz="2900" dirty="0"/>
              <a:t>Age</a:t>
            </a:r>
          </a:p>
          <a:p>
            <a:pPr>
              <a:lnSpc>
                <a:spcPct val="100000"/>
              </a:lnSpc>
              <a:spcBef>
                <a:spcPts val="0"/>
              </a:spcBef>
              <a:buFont typeface="Franklin Gothic Book" panose="020B0503020102020204" pitchFamily="34" charset="0"/>
              <a:buChar char="≠"/>
            </a:pPr>
            <a:r>
              <a:rPr lang="en-US" sz="2900" dirty="0"/>
              <a:t>Anything PG-13+</a:t>
            </a:r>
          </a:p>
          <a:p>
            <a:endParaRPr lang="en-US" dirty="0"/>
          </a:p>
          <a:p>
            <a:endParaRPr lang="en-US" dirty="0"/>
          </a:p>
        </p:txBody>
      </p:sp>
      <p:sp>
        <p:nvSpPr>
          <p:cNvPr id="5" name="TextBox 4">
            <a:extLst>
              <a:ext uri="{FF2B5EF4-FFF2-40B4-BE49-F238E27FC236}">
                <a16:creationId xmlns:a16="http://schemas.microsoft.com/office/drawing/2014/main" id="{C7668755-F2FA-4D2F-993D-8A2D18582924}"/>
              </a:ext>
            </a:extLst>
          </p:cNvPr>
          <p:cNvSpPr txBox="1"/>
          <p:nvPr/>
        </p:nvSpPr>
        <p:spPr>
          <a:xfrm>
            <a:off x="611090" y="2502471"/>
            <a:ext cx="3086960" cy="1754326"/>
          </a:xfrm>
          <a:prstGeom prst="rect">
            <a:avLst/>
          </a:prstGeom>
          <a:noFill/>
        </p:spPr>
        <p:txBody>
          <a:bodyPr wrap="square" rtlCol="0">
            <a:spAutoFit/>
          </a:bodyPr>
          <a:lstStyle/>
          <a:p>
            <a:r>
              <a:rPr lang="en-US" sz="3600" dirty="0">
                <a:solidFill>
                  <a:schemeClr val="bg1"/>
                </a:solidFill>
              </a:rPr>
              <a:t>Pretend you are talking to a friend</a:t>
            </a:r>
          </a:p>
        </p:txBody>
      </p:sp>
    </p:spTree>
    <p:extLst>
      <p:ext uri="{BB962C8B-B14F-4D97-AF65-F5344CB8AC3E}">
        <p14:creationId xmlns:p14="http://schemas.microsoft.com/office/powerpoint/2010/main" val="780673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8CE60-587E-1D5C-8B50-ED3441BA49CE}"/>
              </a:ext>
            </a:extLst>
          </p:cNvPr>
          <p:cNvSpPr>
            <a:spLocks noGrp="1"/>
          </p:cNvSpPr>
          <p:nvPr>
            <p:ph type="ctrTitle"/>
          </p:nvPr>
        </p:nvSpPr>
        <p:spPr>
          <a:xfrm>
            <a:off x="6194879" y="2363010"/>
            <a:ext cx="5486400" cy="1233169"/>
          </a:xfrm>
        </p:spPr>
        <p:txBody>
          <a:bodyPr/>
          <a:lstStyle/>
          <a:p>
            <a:r>
              <a:rPr lang="en-US" dirty="0"/>
              <a:t>Getting Better</a:t>
            </a:r>
          </a:p>
        </p:txBody>
      </p:sp>
      <p:pic>
        <p:nvPicPr>
          <p:cNvPr id="12" name="Picture Placeholder 4" descr="A close-up photo of a stopwatch with a pool in the background">
            <a:extLst>
              <a:ext uri="{FF2B5EF4-FFF2-40B4-BE49-F238E27FC236}">
                <a16:creationId xmlns:a16="http://schemas.microsoft.com/office/drawing/2014/main" id="{7D5BDB53-9169-3BBC-9362-0539514AC7DD}"/>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p:blipFill>
        <p:spPr>
          <a:xfrm>
            <a:off x="0" y="-11113"/>
            <a:ext cx="5791200" cy="6880226"/>
          </a:xfrm>
        </p:spPr>
      </p:pic>
      <p:sp>
        <p:nvSpPr>
          <p:cNvPr id="3" name="Text Placeholder 2">
            <a:extLst>
              <a:ext uri="{FF2B5EF4-FFF2-40B4-BE49-F238E27FC236}">
                <a16:creationId xmlns:a16="http://schemas.microsoft.com/office/drawing/2014/main" id="{0E02AE9C-BA1D-195E-3B93-A5A0CC03D8F3}"/>
              </a:ext>
            </a:extLst>
          </p:cNvPr>
          <p:cNvSpPr>
            <a:spLocks noGrp="1"/>
          </p:cNvSpPr>
          <p:nvPr>
            <p:ph type="body" sz="quarter" idx="11"/>
          </p:nvPr>
        </p:nvSpPr>
        <p:spPr>
          <a:xfrm>
            <a:off x="6227714" y="930802"/>
            <a:ext cx="5420729" cy="1645920"/>
          </a:xfrm>
        </p:spPr>
        <p:txBody>
          <a:bodyPr vert="horz" lIns="0" tIns="0" rIns="0" bIns="0" rtlCol="0" anchor="t">
            <a:noAutofit/>
          </a:bodyPr>
          <a:lstStyle/>
          <a:p>
            <a:r>
              <a:rPr lang="en-US" dirty="0">
                <a:solidFill>
                  <a:schemeClr val="bg1"/>
                </a:solidFill>
              </a:rPr>
              <a:t>Set a goal</a:t>
            </a:r>
          </a:p>
          <a:p>
            <a:pPr>
              <a:spcBef>
                <a:spcPts val="0"/>
              </a:spcBef>
            </a:pPr>
            <a:r>
              <a:rPr lang="en-US" dirty="0">
                <a:solidFill>
                  <a:schemeClr val="bg1"/>
                </a:solidFill>
              </a:rPr>
              <a:t>Practice</a:t>
            </a:r>
          </a:p>
          <a:p>
            <a:pPr>
              <a:spcBef>
                <a:spcPts val="0"/>
              </a:spcBef>
            </a:pPr>
            <a:r>
              <a:rPr lang="en-US" dirty="0">
                <a:solidFill>
                  <a:schemeClr val="bg1"/>
                </a:solidFill>
              </a:rPr>
              <a:t>Do what you said you would do</a:t>
            </a:r>
          </a:p>
          <a:p>
            <a:pPr>
              <a:spcBef>
                <a:spcPts val="0"/>
              </a:spcBef>
            </a:pPr>
            <a:r>
              <a:rPr lang="en-US" dirty="0">
                <a:solidFill>
                  <a:schemeClr val="bg1"/>
                </a:solidFill>
              </a:rPr>
              <a:t>Pay it forward</a:t>
            </a:r>
          </a:p>
          <a:p>
            <a:pPr>
              <a:spcBef>
                <a:spcPts val="0"/>
              </a:spcBef>
            </a:pPr>
            <a:endParaRPr lang="en-US" dirty="0"/>
          </a:p>
        </p:txBody>
      </p:sp>
      <p:sp>
        <p:nvSpPr>
          <p:cNvPr id="4" name="TextBox 3">
            <a:extLst>
              <a:ext uri="{FF2B5EF4-FFF2-40B4-BE49-F238E27FC236}">
                <a16:creationId xmlns:a16="http://schemas.microsoft.com/office/drawing/2014/main" id="{822321A9-6DB0-420E-6AE2-66BF6D542937}"/>
              </a:ext>
            </a:extLst>
          </p:cNvPr>
          <p:cNvSpPr txBox="1"/>
          <p:nvPr/>
        </p:nvSpPr>
        <p:spPr>
          <a:xfrm>
            <a:off x="6047085" y="4501980"/>
            <a:ext cx="6056424" cy="923330"/>
          </a:xfrm>
          <a:prstGeom prst="rect">
            <a:avLst/>
          </a:prstGeom>
          <a:noFill/>
        </p:spPr>
        <p:txBody>
          <a:bodyPr wrap="square" rtlCol="0">
            <a:spAutoFit/>
          </a:bodyPr>
          <a:lstStyle/>
          <a:p>
            <a:pPr algn="ctr"/>
            <a:r>
              <a:rPr lang="en-US" b="1" dirty="0">
                <a:solidFill>
                  <a:srgbClr val="00B050"/>
                </a:solidFill>
              </a:rPr>
              <a:t>You can practice in a low-stakes environment. Go to a casual networking event for a different industry, attend a meetup, or ask your friends to bring you along to their work events. </a:t>
            </a:r>
          </a:p>
        </p:txBody>
      </p:sp>
    </p:spTree>
    <p:extLst>
      <p:ext uri="{BB962C8B-B14F-4D97-AF65-F5344CB8AC3E}">
        <p14:creationId xmlns:p14="http://schemas.microsoft.com/office/powerpoint/2010/main" val="39321416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5D3755-C3E2-975E-DE68-CDECC4B526EC}"/>
              </a:ext>
            </a:extLst>
          </p:cNvPr>
          <p:cNvSpPr>
            <a:spLocks noGrp="1"/>
          </p:cNvSpPr>
          <p:nvPr>
            <p:ph type="title"/>
          </p:nvPr>
        </p:nvSpPr>
        <p:spPr>
          <a:xfrm>
            <a:off x="484177" y="323134"/>
            <a:ext cx="10873740" cy="1068060"/>
          </a:xfrm>
        </p:spPr>
        <p:txBody>
          <a:bodyPr/>
          <a:lstStyle/>
          <a:p>
            <a:r>
              <a:rPr lang="en-US" dirty="0"/>
              <a:t>Making a Graceful Exit</a:t>
            </a:r>
          </a:p>
        </p:txBody>
      </p:sp>
      <p:sp>
        <p:nvSpPr>
          <p:cNvPr id="7" name="Text Placeholder 6">
            <a:extLst>
              <a:ext uri="{FF2B5EF4-FFF2-40B4-BE49-F238E27FC236}">
                <a16:creationId xmlns:a16="http://schemas.microsoft.com/office/drawing/2014/main" id="{F70BD87D-F7DA-961B-4024-A354DC87D168}"/>
              </a:ext>
            </a:extLst>
          </p:cNvPr>
          <p:cNvSpPr>
            <a:spLocks noGrp="1"/>
          </p:cNvSpPr>
          <p:nvPr>
            <p:ph sz="quarter" idx="13"/>
          </p:nvPr>
        </p:nvSpPr>
        <p:spPr>
          <a:xfrm>
            <a:off x="5921047" y="1522568"/>
            <a:ext cx="5727030" cy="5163553"/>
          </a:xfrm>
        </p:spPr>
        <p:txBody>
          <a:bodyPr>
            <a:normAutofit fontScale="92500" lnSpcReduction="20000"/>
          </a:bodyPr>
          <a:lstStyle/>
          <a:p>
            <a:pPr algn="l" rtl="0" fontAlgn="base"/>
            <a:r>
              <a:rPr lang="en-US" sz="1800" b="0" i="0" dirty="0">
                <a:solidFill>
                  <a:srgbClr val="000000"/>
                </a:solidFill>
                <a:effectLst/>
                <a:highlight>
                  <a:srgbClr val="FFFFFF"/>
                </a:highlight>
                <a:latin typeface="Aptos" panose="020B0004020202020204" pitchFamily="34" charset="0"/>
              </a:rPr>
              <a:t>“This has been great — thanks for telling me about X. Do you have a card?” </a:t>
            </a:r>
            <a:endParaRPr lang="en-US" sz="2800"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Aptos" panose="020B0004020202020204" pitchFamily="34" charset="0"/>
              </a:rPr>
              <a:t>“Can’t wait to hear how [initiative, project, personal decision] goes! Let’s catch up at the next [work party, conference, meeting, get-together].” </a:t>
            </a:r>
            <a:endParaRPr lang="en-US" sz="2800"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Aptos" panose="020B0004020202020204" pitchFamily="34" charset="0"/>
              </a:rPr>
              <a:t>“I’m going to go grab [some food, a drink]. Great to [meet you, catch up].” </a:t>
            </a:r>
            <a:endParaRPr lang="en-US" sz="2800"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Aptos" panose="020B0004020202020204" pitchFamily="34" charset="0"/>
              </a:rPr>
              <a:t>“I see my [friend, coworker, client] over there and should probably go say hi. Want to exchange contact info?” </a:t>
            </a:r>
            <a:endParaRPr lang="en-US" sz="2800"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Aptos" panose="020B0004020202020204" pitchFamily="34" charset="0"/>
              </a:rPr>
              <a:t>“The next session is starting soon, so I’m going to go find my room. It was nice meeting you!” </a:t>
            </a:r>
            <a:endParaRPr lang="en-US" sz="2800"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Aptos" panose="020B0004020202020204" pitchFamily="34" charset="0"/>
              </a:rPr>
              <a:t>“Excuse me, I’m going to use the restroom. Enjoy the rest of the [event, party, conference].” </a:t>
            </a:r>
            <a:endParaRPr lang="en-US" sz="2800"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Aptos" panose="020B0004020202020204" pitchFamily="34" charset="0"/>
              </a:rPr>
              <a:t>“Well, glad we got the chance to connect over [topic]. I don’t want to dominate your [morning, afternoon, night] — I’m going to [check out the snacks, say hello to someone, take a walk around the venue, etc.]” </a:t>
            </a:r>
            <a:endParaRPr lang="en-US" sz="2800"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Aptos" panose="020B0004020202020204" pitchFamily="34" charset="0"/>
              </a:rPr>
              <a:t>“Is there anything I can [help you with, do for you]?” </a:t>
            </a:r>
            <a:endParaRPr lang="en-US" sz="2800" b="0" i="0" dirty="0">
              <a:solidFill>
                <a:srgbClr val="000000"/>
              </a:solidFill>
              <a:effectLst/>
              <a:highlight>
                <a:srgbClr val="FFFFFF"/>
              </a:highlight>
              <a:latin typeface="Segoe UI" panose="020B0502040204020203" pitchFamily="34" charset="0"/>
            </a:endParaRPr>
          </a:p>
          <a:p>
            <a:endParaRPr lang="en-US" dirty="0"/>
          </a:p>
        </p:txBody>
      </p:sp>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5" name="TextBox 4">
            <a:extLst>
              <a:ext uri="{FF2B5EF4-FFF2-40B4-BE49-F238E27FC236}">
                <a16:creationId xmlns:a16="http://schemas.microsoft.com/office/drawing/2014/main" id="{C7668755-F2FA-4D2F-993D-8A2D18582924}"/>
              </a:ext>
            </a:extLst>
          </p:cNvPr>
          <p:cNvSpPr txBox="1"/>
          <p:nvPr/>
        </p:nvSpPr>
        <p:spPr>
          <a:xfrm>
            <a:off x="1899971" y="2404727"/>
            <a:ext cx="3086960" cy="2862322"/>
          </a:xfrm>
          <a:prstGeom prst="rect">
            <a:avLst/>
          </a:prstGeom>
          <a:noFill/>
        </p:spPr>
        <p:txBody>
          <a:bodyPr wrap="square" rtlCol="0">
            <a:spAutoFit/>
          </a:bodyPr>
          <a:lstStyle/>
          <a:p>
            <a:pPr algn="r"/>
            <a:r>
              <a:rPr lang="en-US" sz="3600" dirty="0">
                <a:solidFill>
                  <a:schemeClr val="bg1"/>
                </a:solidFill>
              </a:rPr>
              <a:t>These exit lines can help you move along and grab contact info</a:t>
            </a:r>
          </a:p>
        </p:txBody>
      </p:sp>
    </p:spTree>
    <p:extLst>
      <p:ext uri="{BB962C8B-B14F-4D97-AF65-F5344CB8AC3E}">
        <p14:creationId xmlns:p14="http://schemas.microsoft.com/office/powerpoint/2010/main" val="6128553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A871D-B15E-C971-7C85-0AF173E38781}"/>
              </a:ext>
            </a:extLst>
          </p:cNvPr>
          <p:cNvSpPr>
            <a:spLocks noGrp="1"/>
          </p:cNvSpPr>
          <p:nvPr>
            <p:ph type="title"/>
          </p:nvPr>
        </p:nvSpPr>
        <p:spPr>
          <a:xfrm>
            <a:off x="545599" y="250629"/>
            <a:ext cx="11393964" cy="2354026"/>
          </a:xfrm>
        </p:spPr>
        <p:txBody>
          <a:bodyPr/>
          <a:lstStyle/>
          <a:p>
            <a:r>
              <a:rPr lang="en-US" dirty="0"/>
              <a:t>Examples of Building Biz Rapport Questions</a:t>
            </a:r>
          </a:p>
        </p:txBody>
      </p:sp>
      <p:sp>
        <p:nvSpPr>
          <p:cNvPr id="3" name="Content Placeholder 2">
            <a:extLst>
              <a:ext uri="{FF2B5EF4-FFF2-40B4-BE49-F238E27FC236}">
                <a16:creationId xmlns:a16="http://schemas.microsoft.com/office/drawing/2014/main" id="{34F2E863-4A4C-76FE-444A-083F93043389}"/>
              </a:ext>
            </a:extLst>
          </p:cNvPr>
          <p:cNvSpPr>
            <a:spLocks noGrp="1"/>
          </p:cNvSpPr>
          <p:nvPr>
            <p:ph sz="quarter" idx="16"/>
          </p:nvPr>
        </p:nvSpPr>
        <p:spPr>
          <a:xfrm>
            <a:off x="545599" y="2929140"/>
            <a:ext cx="11224723" cy="2994025"/>
          </a:xfrm>
        </p:spPr>
        <p:txBody>
          <a:bodyPr>
            <a:noAutofit/>
          </a:bodyPr>
          <a:lstStyle/>
          <a:p>
            <a:pPr>
              <a:lnSpc>
                <a:spcPct val="100000"/>
              </a:lnSpc>
              <a:spcBef>
                <a:spcPts val="0"/>
              </a:spcBef>
            </a:pPr>
            <a:r>
              <a:rPr lang="en-US" sz="1800" dirty="0"/>
              <a:t>“What’s the most exciting thing about your [business/product/team/industry]?”</a:t>
            </a:r>
          </a:p>
          <a:p>
            <a:pPr>
              <a:lnSpc>
                <a:spcPct val="100000"/>
              </a:lnSpc>
              <a:spcBef>
                <a:spcPts val="0"/>
              </a:spcBef>
            </a:pPr>
            <a:r>
              <a:rPr lang="en-US" sz="1800" dirty="0"/>
              <a:t>“What’s the most significant change at your company in the past six months?” </a:t>
            </a:r>
          </a:p>
          <a:p>
            <a:pPr>
              <a:lnSpc>
                <a:spcPct val="100000"/>
              </a:lnSpc>
              <a:spcBef>
                <a:spcPts val="0"/>
              </a:spcBef>
            </a:pPr>
            <a:r>
              <a:rPr lang="en-US" sz="1800" dirty="0"/>
              <a:t>“If you could go back one year in time, what would you do differently?” </a:t>
            </a:r>
          </a:p>
          <a:p>
            <a:pPr>
              <a:lnSpc>
                <a:spcPct val="100000"/>
              </a:lnSpc>
              <a:spcBef>
                <a:spcPts val="0"/>
              </a:spcBef>
            </a:pPr>
            <a:r>
              <a:rPr lang="en-US" sz="1800" dirty="0"/>
              <a:t>“I’m curious to know your story.” </a:t>
            </a:r>
          </a:p>
          <a:p>
            <a:pPr>
              <a:lnSpc>
                <a:spcPct val="100000"/>
              </a:lnSpc>
              <a:spcBef>
                <a:spcPts val="0"/>
              </a:spcBef>
            </a:pPr>
            <a:r>
              <a:rPr lang="en-US" sz="1800" dirty="0"/>
              <a:t>“Tell me about your highlights at [company name].” or “Tell me about your lowlights at [company name].” </a:t>
            </a:r>
          </a:p>
          <a:p>
            <a:pPr>
              <a:lnSpc>
                <a:spcPct val="100000"/>
              </a:lnSpc>
              <a:spcBef>
                <a:spcPts val="0"/>
              </a:spcBef>
            </a:pPr>
            <a:r>
              <a:rPr lang="en-US" sz="1800" dirty="0"/>
              <a:t>“What’s your biggest priority right now?” </a:t>
            </a:r>
          </a:p>
          <a:p>
            <a:pPr>
              <a:lnSpc>
                <a:spcPct val="100000"/>
              </a:lnSpc>
              <a:spcBef>
                <a:spcPts val="0"/>
              </a:spcBef>
            </a:pPr>
            <a:r>
              <a:rPr lang="en-US" sz="1800" dirty="0"/>
              <a:t>“What is your boss fixated on right now?” </a:t>
            </a:r>
          </a:p>
          <a:p>
            <a:pPr>
              <a:lnSpc>
                <a:spcPct val="100000"/>
              </a:lnSpc>
              <a:spcBef>
                <a:spcPts val="0"/>
              </a:spcBef>
            </a:pPr>
            <a:r>
              <a:rPr lang="en-US" sz="1800" dirty="0"/>
              <a:t>“What’s your number one most important metric?” </a:t>
            </a:r>
          </a:p>
          <a:p>
            <a:pPr>
              <a:lnSpc>
                <a:spcPct val="100000"/>
              </a:lnSpc>
              <a:spcBef>
                <a:spcPts val="0"/>
              </a:spcBef>
            </a:pPr>
            <a:r>
              <a:rPr lang="en-US" sz="1800" dirty="0"/>
              <a:t>“What can I do to help you achieve [X goal]?” </a:t>
            </a:r>
          </a:p>
        </p:txBody>
      </p:sp>
    </p:spTree>
    <p:extLst>
      <p:ext uri="{BB962C8B-B14F-4D97-AF65-F5344CB8AC3E}">
        <p14:creationId xmlns:p14="http://schemas.microsoft.com/office/powerpoint/2010/main" val="933692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A871D-B15E-C971-7C85-0AF173E38781}"/>
              </a:ext>
            </a:extLst>
          </p:cNvPr>
          <p:cNvSpPr>
            <a:spLocks noGrp="1"/>
          </p:cNvSpPr>
          <p:nvPr>
            <p:ph type="title"/>
          </p:nvPr>
        </p:nvSpPr>
        <p:spPr>
          <a:xfrm>
            <a:off x="545599" y="250629"/>
            <a:ext cx="11393964" cy="2354026"/>
          </a:xfrm>
        </p:spPr>
        <p:txBody>
          <a:bodyPr/>
          <a:lstStyle/>
          <a:p>
            <a:r>
              <a:rPr lang="en-US" dirty="0"/>
              <a:t>Examples of Questions for Biz Clients</a:t>
            </a:r>
          </a:p>
        </p:txBody>
      </p:sp>
      <p:sp>
        <p:nvSpPr>
          <p:cNvPr id="3" name="Content Placeholder 2">
            <a:extLst>
              <a:ext uri="{FF2B5EF4-FFF2-40B4-BE49-F238E27FC236}">
                <a16:creationId xmlns:a16="http://schemas.microsoft.com/office/drawing/2014/main" id="{34F2E863-4A4C-76FE-444A-083F93043389}"/>
              </a:ext>
            </a:extLst>
          </p:cNvPr>
          <p:cNvSpPr>
            <a:spLocks noGrp="1"/>
          </p:cNvSpPr>
          <p:nvPr>
            <p:ph sz="quarter" idx="16"/>
          </p:nvPr>
        </p:nvSpPr>
        <p:spPr>
          <a:xfrm>
            <a:off x="545599" y="2929140"/>
            <a:ext cx="11224723" cy="2994025"/>
          </a:xfrm>
        </p:spPr>
        <p:txBody>
          <a:bodyPr>
            <a:noAutofit/>
          </a:bodyPr>
          <a:lstStyle/>
          <a:p>
            <a:pPr>
              <a:lnSpc>
                <a:spcPct val="100000"/>
              </a:lnSpc>
              <a:spcBef>
                <a:spcPts val="0"/>
              </a:spcBef>
            </a:pPr>
            <a:r>
              <a:rPr lang="en-US" sz="1800" dirty="0"/>
              <a:t>“How are things going?” </a:t>
            </a:r>
          </a:p>
          <a:p>
            <a:pPr>
              <a:lnSpc>
                <a:spcPct val="100000"/>
              </a:lnSpc>
              <a:spcBef>
                <a:spcPts val="0"/>
              </a:spcBef>
            </a:pPr>
            <a:r>
              <a:rPr lang="en-US" sz="1800" dirty="0"/>
              <a:t>“What’s your progress on [X goal]?” </a:t>
            </a:r>
          </a:p>
          <a:p>
            <a:pPr>
              <a:lnSpc>
                <a:spcPct val="100000"/>
              </a:lnSpc>
              <a:spcBef>
                <a:spcPts val="0"/>
              </a:spcBef>
            </a:pPr>
            <a:r>
              <a:rPr lang="en-US" sz="1800" dirty="0"/>
              <a:t>“How has business changed since we talked last?” </a:t>
            </a:r>
          </a:p>
          <a:p>
            <a:pPr>
              <a:lnSpc>
                <a:spcPct val="100000"/>
              </a:lnSpc>
              <a:spcBef>
                <a:spcPts val="0"/>
              </a:spcBef>
            </a:pPr>
            <a:r>
              <a:rPr lang="en-US" sz="1800" dirty="0"/>
              <a:t>“What are you worried about?” </a:t>
            </a:r>
          </a:p>
          <a:p>
            <a:pPr>
              <a:lnSpc>
                <a:spcPct val="100000"/>
              </a:lnSpc>
              <a:spcBef>
                <a:spcPts val="0"/>
              </a:spcBef>
            </a:pPr>
            <a:r>
              <a:rPr lang="en-US" sz="1800" dirty="0"/>
              <a:t>“What are you happy about?” </a:t>
            </a:r>
          </a:p>
          <a:p>
            <a:pPr>
              <a:lnSpc>
                <a:spcPct val="100000"/>
              </a:lnSpc>
              <a:spcBef>
                <a:spcPts val="0"/>
              </a:spcBef>
            </a:pPr>
            <a:r>
              <a:rPr lang="en-US" sz="1800" dirty="0"/>
              <a:t>“Which industry events are you planning on attending?” </a:t>
            </a:r>
          </a:p>
          <a:p>
            <a:pPr>
              <a:lnSpc>
                <a:spcPct val="100000"/>
              </a:lnSpc>
              <a:spcBef>
                <a:spcPts val="0"/>
              </a:spcBef>
            </a:pPr>
            <a:r>
              <a:rPr lang="en-US" sz="1800" dirty="0"/>
              <a:t>“How are your efforts in [related business area]?” </a:t>
            </a:r>
          </a:p>
          <a:p>
            <a:pPr>
              <a:lnSpc>
                <a:spcPct val="100000"/>
              </a:lnSpc>
              <a:spcBef>
                <a:spcPts val="0"/>
              </a:spcBef>
            </a:pPr>
            <a:r>
              <a:rPr lang="en-US" sz="1800" dirty="0"/>
              <a:t>“How’s life in [city]?” </a:t>
            </a:r>
          </a:p>
          <a:p>
            <a:pPr>
              <a:lnSpc>
                <a:spcPct val="100000"/>
              </a:lnSpc>
              <a:spcBef>
                <a:spcPts val="0"/>
              </a:spcBef>
            </a:pPr>
            <a:r>
              <a:rPr lang="en-US" sz="1800" dirty="0"/>
              <a:t>“What can I do to make you even more successful?” </a:t>
            </a:r>
          </a:p>
        </p:txBody>
      </p:sp>
    </p:spTree>
    <p:extLst>
      <p:ext uri="{BB962C8B-B14F-4D97-AF65-F5344CB8AC3E}">
        <p14:creationId xmlns:p14="http://schemas.microsoft.com/office/powerpoint/2010/main" val="2800181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D8F4-962F-0521-DE91-91601DB77091}"/>
              </a:ext>
            </a:extLst>
          </p:cNvPr>
          <p:cNvSpPr>
            <a:spLocks noGrp="1"/>
          </p:cNvSpPr>
          <p:nvPr>
            <p:ph type="title"/>
          </p:nvPr>
        </p:nvSpPr>
        <p:spPr/>
        <p:txBody>
          <a:bodyPr/>
          <a:lstStyle/>
          <a:p>
            <a:r>
              <a:rPr lang="en-US" dirty="0"/>
              <a:t>Meet Peter!</a:t>
            </a:r>
          </a:p>
        </p:txBody>
      </p:sp>
      <p:pic>
        <p:nvPicPr>
          <p:cNvPr id="1027" name="Picture 3">
            <a:extLst>
              <a:ext uri="{FF2B5EF4-FFF2-40B4-BE49-F238E27FC236}">
                <a16:creationId xmlns:a16="http://schemas.microsoft.com/office/drawing/2014/main" id="{4140054A-7290-E7B8-D81B-403091B180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59" y="2385489"/>
            <a:ext cx="11628082" cy="413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32011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A871D-B15E-C971-7C85-0AF173E38781}"/>
              </a:ext>
            </a:extLst>
          </p:cNvPr>
          <p:cNvSpPr>
            <a:spLocks noGrp="1"/>
          </p:cNvSpPr>
          <p:nvPr>
            <p:ph type="title"/>
          </p:nvPr>
        </p:nvSpPr>
        <p:spPr>
          <a:xfrm>
            <a:off x="545599" y="250629"/>
            <a:ext cx="11393964" cy="2354026"/>
          </a:xfrm>
        </p:spPr>
        <p:txBody>
          <a:bodyPr/>
          <a:lstStyle/>
          <a:p>
            <a:r>
              <a:rPr lang="en-US" dirty="0"/>
              <a:t>Examples of Building Biz Rapport Questions</a:t>
            </a:r>
          </a:p>
        </p:txBody>
      </p:sp>
      <p:sp>
        <p:nvSpPr>
          <p:cNvPr id="3" name="Content Placeholder 2">
            <a:extLst>
              <a:ext uri="{FF2B5EF4-FFF2-40B4-BE49-F238E27FC236}">
                <a16:creationId xmlns:a16="http://schemas.microsoft.com/office/drawing/2014/main" id="{34F2E863-4A4C-76FE-444A-083F93043389}"/>
              </a:ext>
            </a:extLst>
          </p:cNvPr>
          <p:cNvSpPr>
            <a:spLocks noGrp="1"/>
          </p:cNvSpPr>
          <p:nvPr>
            <p:ph sz="quarter" idx="16"/>
          </p:nvPr>
        </p:nvSpPr>
        <p:spPr>
          <a:xfrm>
            <a:off x="545599" y="2929140"/>
            <a:ext cx="11224723" cy="2994025"/>
          </a:xfrm>
        </p:spPr>
        <p:txBody>
          <a:bodyPr>
            <a:noAutofit/>
          </a:bodyPr>
          <a:lstStyle/>
          <a:p>
            <a:pPr>
              <a:lnSpc>
                <a:spcPct val="100000"/>
              </a:lnSpc>
              <a:spcBef>
                <a:spcPts val="0"/>
              </a:spcBef>
            </a:pPr>
            <a:r>
              <a:rPr lang="en-US" sz="1800" dirty="0"/>
              <a:t>“What’s your industry like right now?” </a:t>
            </a:r>
          </a:p>
          <a:p>
            <a:pPr>
              <a:lnSpc>
                <a:spcPct val="100000"/>
              </a:lnSpc>
              <a:spcBef>
                <a:spcPts val="0"/>
              </a:spcBef>
            </a:pPr>
            <a:r>
              <a:rPr lang="en-US" sz="1800" dirty="0"/>
              <a:t>“Do you need any introductions?” </a:t>
            </a:r>
          </a:p>
          <a:p>
            <a:pPr>
              <a:lnSpc>
                <a:spcPct val="100000"/>
              </a:lnSpc>
              <a:spcBef>
                <a:spcPts val="0"/>
              </a:spcBef>
            </a:pPr>
            <a:r>
              <a:rPr lang="en-US" sz="1800" dirty="0"/>
              <a:t>“As an expert in [field], I’d love to hear your thoughts on [event, announcement, major change].” </a:t>
            </a:r>
          </a:p>
          <a:p>
            <a:pPr>
              <a:lnSpc>
                <a:spcPct val="100000"/>
              </a:lnSpc>
              <a:spcBef>
                <a:spcPts val="0"/>
              </a:spcBef>
            </a:pPr>
            <a:r>
              <a:rPr lang="en-US" sz="1800" dirty="0"/>
              <a:t>“Tell me about your latest work win.” </a:t>
            </a:r>
          </a:p>
          <a:p>
            <a:pPr>
              <a:lnSpc>
                <a:spcPct val="100000"/>
              </a:lnSpc>
              <a:spcBef>
                <a:spcPts val="0"/>
              </a:spcBef>
            </a:pPr>
            <a:r>
              <a:rPr lang="en-US" sz="1800" dirty="0"/>
              <a:t>“We’ve discussed your role before, but it’s probably evolved since then.” </a:t>
            </a:r>
          </a:p>
          <a:p>
            <a:pPr>
              <a:lnSpc>
                <a:spcPct val="100000"/>
              </a:lnSpc>
              <a:spcBef>
                <a:spcPts val="0"/>
              </a:spcBef>
            </a:pPr>
            <a:r>
              <a:rPr lang="en-US" sz="1800" dirty="0"/>
              <a:t>“Which blogs are you reading to stay informed on [topic]?” </a:t>
            </a:r>
          </a:p>
          <a:p>
            <a:pPr>
              <a:lnSpc>
                <a:spcPct val="100000"/>
              </a:lnSpc>
              <a:spcBef>
                <a:spcPts val="0"/>
              </a:spcBef>
            </a:pPr>
            <a:r>
              <a:rPr lang="en-US" sz="1800" dirty="0"/>
              <a:t>“You’re still one of the only people I know who [did X, achieved Y].” </a:t>
            </a:r>
          </a:p>
        </p:txBody>
      </p:sp>
    </p:spTree>
    <p:extLst>
      <p:ext uri="{BB962C8B-B14F-4D97-AF65-F5344CB8AC3E}">
        <p14:creationId xmlns:p14="http://schemas.microsoft.com/office/powerpoint/2010/main" val="33419413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A871D-B15E-C971-7C85-0AF173E38781}"/>
              </a:ext>
            </a:extLst>
          </p:cNvPr>
          <p:cNvSpPr>
            <a:spLocks noGrp="1"/>
          </p:cNvSpPr>
          <p:nvPr>
            <p:ph type="title"/>
          </p:nvPr>
        </p:nvSpPr>
        <p:spPr>
          <a:xfrm>
            <a:off x="545599" y="250629"/>
            <a:ext cx="11393964" cy="2354026"/>
          </a:xfrm>
        </p:spPr>
        <p:txBody>
          <a:bodyPr/>
          <a:lstStyle/>
          <a:p>
            <a:r>
              <a:rPr lang="en-US" dirty="0"/>
              <a:t>Examples of Questions if at an Event</a:t>
            </a:r>
          </a:p>
        </p:txBody>
      </p:sp>
      <p:sp>
        <p:nvSpPr>
          <p:cNvPr id="3" name="Content Placeholder 2">
            <a:extLst>
              <a:ext uri="{FF2B5EF4-FFF2-40B4-BE49-F238E27FC236}">
                <a16:creationId xmlns:a16="http://schemas.microsoft.com/office/drawing/2014/main" id="{34F2E863-4A4C-76FE-444A-083F93043389}"/>
              </a:ext>
            </a:extLst>
          </p:cNvPr>
          <p:cNvSpPr>
            <a:spLocks noGrp="1"/>
          </p:cNvSpPr>
          <p:nvPr>
            <p:ph sz="quarter" idx="16"/>
          </p:nvPr>
        </p:nvSpPr>
        <p:spPr>
          <a:xfrm>
            <a:off x="545599" y="2929140"/>
            <a:ext cx="11224723" cy="2994025"/>
          </a:xfrm>
        </p:spPr>
        <p:txBody>
          <a:bodyPr>
            <a:noAutofit/>
          </a:bodyPr>
          <a:lstStyle/>
          <a:p>
            <a:pPr>
              <a:lnSpc>
                <a:spcPct val="100000"/>
              </a:lnSpc>
              <a:spcBef>
                <a:spcPts val="0"/>
              </a:spcBef>
            </a:pPr>
            <a:r>
              <a:rPr lang="en-US" sz="1800" dirty="0"/>
              <a:t>“How did you end up at [name of event]? If you could snap your fingers to instantly summon your [coworker, boss, best friend], would you? Why or why not?” </a:t>
            </a:r>
          </a:p>
          <a:p>
            <a:pPr>
              <a:lnSpc>
                <a:spcPct val="100000"/>
              </a:lnSpc>
              <a:spcBef>
                <a:spcPts val="0"/>
              </a:spcBef>
            </a:pPr>
            <a:r>
              <a:rPr lang="en-US" sz="1800" dirty="0"/>
              <a:t>“What’s been the highlight of your [day, week, month] so far?” </a:t>
            </a:r>
          </a:p>
          <a:p>
            <a:pPr>
              <a:lnSpc>
                <a:spcPct val="100000"/>
              </a:lnSpc>
              <a:spcBef>
                <a:spcPts val="0"/>
              </a:spcBef>
            </a:pPr>
            <a:r>
              <a:rPr lang="en-US" sz="1800" dirty="0"/>
              <a:t>“Would you recommend that [food or drink they’re holding]?” </a:t>
            </a:r>
          </a:p>
          <a:p>
            <a:pPr>
              <a:lnSpc>
                <a:spcPct val="100000"/>
              </a:lnSpc>
              <a:spcBef>
                <a:spcPts val="0"/>
              </a:spcBef>
            </a:pPr>
            <a:r>
              <a:rPr lang="en-US" sz="1800" dirty="0"/>
              <a:t>“If this was Groundhog Day and you had to repeat this day over and over, would you be relatively happy or unhappy about this particular day?” </a:t>
            </a:r>
          </a:p>
          <a:p>
            <a:pPr>
              <a:lnSpc>
                <a:spcPct val="100000"/>
              </a:lnSpc>
              <a:spcBef>
                <a:spcPts val="0"/>
              </a:spcBef>
            </a:pPr>
            <a:r>
              <a:rPr lang="en-US" sz="1800" dirty="0"/>
              <a:t>“What was the last concert you went to? How was it?” </a:t>
            </a:r>
          </a:p>
          <a:p>
            <a:pPr>
              <a:lnSpc>
                <a:spcPct val="100000"/>
              </a:lnSpc>
              <a:spcBef>
                <a:spcPts val="0"/>
              </a:spcBef>
            </a:pPr>
            <a:r>
              <a:rPr lang="en-US" sz="1800" dirty="0"/>
              <a:t>“How did you choose to work in [field]? If you could go back in time, would you make that same choice again?” </a:t>
            </a:r>
          </a:p>
          <a:p>
            <a:pPr>
              <a:lnSpc>
                <a:spcPct val="100000"/>
              </a:lnSpc>
              <a:spcBef>
                <a:spcPts val="0"/>
              </a:spcBef>
            </a:pPr>
            <a:r>
              <a:rPr lang="en-US" sz="1800" dirty="0"/>
              <a:t>“If you could turn one of your current skills into a bona fide superpower, which would it be and why?” </a:t>
            </a:r>
          </a:p>
          <a:p>
            <a:pPr>
              <a:lnSpc>
                <a:spcPct val="100000"/>
              </a:lnSpc>
              <a:spcBef>
                <a:spcPts val="0"/>
              </a:spcBef>
            </a:pPr>
            <a:r>
              <a:rPr lang="en-US" sz="1800" dirty="0"/>
              <a:t>“Which TV show would you choose to live in?” </a:t>
            </a:r>
          </a:p>
          <a:p>
            <a:pPr>
              <a:lnSpc>
                <a:spcPct val="100000"/>
              </a:lnSpc>
              <a:spcBef>
                <a:spcPts val="0"/>
              </a:spcBef>
            </a:pPr>
            <a:r>
              <a:rPr lang="en-US" sz="1800" dirty="0"/>
              <a:t>“When was the last time you did something for the first time? Were you glad you tried it?” </a:t>
            </a:r>
          </a:p>
          <a:p>
            <a:pPr>
              <a:lnSpc>
                <a:spcPct val="100000"/>
              </a:lnSpc>
              <a:spcBef>
                <a:spcPts val="0"/>
              </a:spcBef>
            </a:pPr>
            <a:r>
              <a:rPr lang="en-US" sz="1800" dirty="0"/>
              <a:t>“If you were hosting this event, [who would you invite to speak, which theme would you have chosen, what would you have done differently]”  </a:t>
            </a:r>
          </a:p>
          <a:p>
            <a:endParaRPr lang="en-US" sz="1600" dirty="0"/>
          </a:p>
          <a:p>
            <a:endParaRPr lang="en-US" sz="1600" dirty="0"/>
          </a:p>
        </p:txBody>
      </p:sp>
    </p:spTree>
    <p:extLst>
      <p:ext uri="{BB962C8B-B14F-4D97-AF65-F5344CB8AC3E}">
        <p14:creationId xmlns:p14="http://schemas.microsoft.com/office/powerpoint/2010/main" val="34512744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5D3755-C3E2-975E-DE68-CDECC4B526EC}"/>
              </a:ext>
            </a:extLst>
          </p:cNvPr>
          <p:cNvSpPr>
            <a:spLocks noGrp="1"/>
          </p:cNvSpPr>
          <p:nvPr>
            <p:ph type="title"/>
          </p:nvPr>
        </p:nvSpPr>
        <p:spPr>
          <a:xfrm>
            <a:off x="594360" y="102875"/>
            <a:ext cx="10873740" cy="1680205"/>
          </a:xfrm>
        </p:spPr>
        <p:txBody>
          <a:bodyPr/>
          <a:lstStyle/>
          <a:p>
            <a:r>
              <a:rPr lang="en-US" dirty="0"/>
              <a:t>Important Information</a:t>
            </a:r>
          </a:p>
        </p:txBody>
      </p:sp>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5" name="TextBox 4">
            <a:extLst>
              <a:ext uri="{FF2B5EF4-FFF2-40B4-BE49-F238E27FC236}">
                <a16:creationId xmlns:a16="http://schemas.microsoft.com/office/drawing/2014/main" id="{41AF4484-2317-27AD-AD26-3C3AB7557DB7}"/>
              </a:ext>
            </a:extLst>
          </p:cNvPr>
          <p:cNvSpPr txBox="1"/>
          <p:nvPr/>
        </p:nvSpPr>
        <p:spPr>
          <a:xfrm>
            <a:off x="1014101" y="2317334"/>
            <a:ext cx="10448657"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chemeClr val="bg1"/>
                </a:solidFill>
              </a:rPr>
              <a:t>This document is for information purposes only. Brio Consultants, LLC is an independent SEC-registered investment adviser. SEC registration does not constitute an endorsement by the SEC nor does it indicate a particular level of skill or ability. Brio Financial Group is an assumed business name of Brio Consultants, LLC. Neither the information nor the opinions expressed herein constitutes an offer or solicitation to buy or sell any investments or to make any investment decision. Please refer to the firm’s form ADV for more information. Past performance is no guarantee of future results, and political and economic risks may lead to significant losses, including complete loss, for investors. Advisory services are only offered to clients or prospective clients where Brio Financial Group and its representatives are properly licensed or exempt from licensure. Hypothetical returns do not factor the advisory fees charged by Brio Financial Group. Actual portfolio(s) may not resemble any of hypothetical allocation examples based on a variety of factors including but not limited to those listed above. Any distribution or copying of this communication is strictly prohibited. No offer to purchase or sell securities is being made in this communication. The information set forth herein was obtained from sources which we believe reliable, but we do not guarantee its accuracy. Overall account performance cannot and should not be extrapolated from any examples or illustrations given. This material is being provided for informational purposes only and nothing herein constitutes investment, legal, accounting or tax advice, or a recommendation to buy, sell, or hold a security. Neither the information nor the opinions expressed herein should be used to make any investment decision. Consultations with CPA’s or Estate Planning Attorneys regarding taxes and issues relating to estates or beneficiaries are recommended. Past performance is no guarantee of future results. For further information about this presentation, please contact us. *Services are offered through Wealth, an independent third party service provider. Brio is not affiliated with Wealth and does not provide legal services​</a:t>
            </a:r>
            <a:endParaRPr lang="en-US" dirty="0">
              <a:solidFill>
                <a:schemeClr val="bg1"/>
              </a:solidFill>
            </a:endParaRPr>
          </a:p>
        </p:txBody>
      </p:sp>
      <p:pic>
        <p:nvPicPr>
          <p:cNvPr id="6" name="Picture 5" descr="A logo with a black background&#10;&#10;Description automatically generated">
            <a:extLst>
              <a:ext uri="{FF2B5EF4-FFF2-40B4-BE49-F238E27FC236}">
                <a16:creationId xmlns:a16="http://schemas.microsoft.com/office/drawing/2014/main" id="{9ADF1416-399E-DBDA-24ED-0EF24BFCF027}"/>
              </a:ext>
            </a:extLst>
          </p:cNvPr>
          <p:cNvPicPr>
            <a:picLocks noChangeAspect="1"/>
          </p:cNvPicPr>
          <p:nvPr/>
        </p:nvPicPr>
        <p:blipFill>
          <a:blip r:embed="rId3"/>
          <a:stretch>
            <a:fillRect/>
          </a:stretch>
        </p:blipFill>
        <p:spPr>
          <a:xfrm>
            <a:off x="8918472" y="152757"/>
            <a:ext cx="3057525" cy="1752600"/>
          </a:xfrm>
          <a:prstGeom prst="rect">
            <a:avLst/>
          </a:prstGeom>
        </p:spPr>
      </p:pic>
    </p:spTree>
    <p:extLst>
      <p:ext uri="{BB962C8B-B14F-4D97-AF65-F5344CB8AC3E}">
        <p14:creationId xmlns:p14="http://schemas.microsoft.com/office/powerpoint/2010/main" val="1924564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4AB7A-43A7-C7B7-C519-8E6F4342FC20}"/>
              </a:ext>
            </a:extLst>
          </p:cNvPr>
          <p:cNvSpPr>
            <a:spLocks noGrp="1"/>
          </p:cNvSpPr>
          <p:nvPr>
            <p:ph type="title"/>
          </p:nvPr>
        </p:nvSpPr>
        <p:spPr/>
        <p:txBody>
          <a:bodyPr/>
          <a:lstStyle/>
          <a:p>
            <a:r>
              <a:rPr lang="en-US" dirty="0"/>
              <a:t>Check In!</a:t>
            </a:r>
          </a:p>
        </p:txBody>
      </p:sp>
      <p:sp>
        <p:nvSpPr>
          <p:cNvPr id="3" name="Content Placeholder 2">
            <a:extLst>
              <a:ext uri="{FF2B5EF4-FFF2-40B4-BE49-F238E27FC236}">
                <a16:creationId xmlns:a16="http://schemas.microsoft.com/office/drawing/2014/main" id="{CD7E4A29-7038-111F-D955-3F5ED49357E2}"/>
              </a:ext>
            </a:extLst>
          </p:cNvPr>
          <p:cNvSpPr>
            <a:spLocks noGrp="1"/>
          </p:cNvSpPr>
          <p:nvPr>
            <p:ph sz="quarter" idx="13"/>
          </p:nvPr>
        </p:nvSpPr>
        <p:spPr>
          <a:xfrm>
            <a:off x="2956331" y="2282008"/>
            <a:ext cx="8511769" cy="3699328"/>
          </a:xfrm>
        </p:spPr>
        <p:txBody>
          <a:bodyPr>
            <a:normAutofit/>
          </a:bodyPr>
          <a:lstStyle/>
          <a:p>
            <a:r>
              <a:rPr lang="en-US" sz="2800" dirty="0"/>
              <a:t>Name and Location</a:t>
            </a:r>
          </a:p>
          <a:p>
            <a:r>
              <a:rPr lang="en-US" sz="2800" dirty="0"/>
              <a:t>A recent energizing in person social interaction is…</a:t>
            </a:r>
          </a:p>
          <a:p>
            <a:pPr algn="l"/>
            <a:r>
              <a:rPr lang="en-US" sz="2800" b="0" i="0" u="none" strike="noStrike" baseline="0" dirty="0"/>
              <a:t>How many in-person social interactions do you have on average each week?</a:t>
            </a:r>
            <a:endParaRPr lang="en-US" sz="2800" dirty="0"/>
          </a:p>
        </p:txBody>
      </p:sp>
    </p:spTree>
    <p:extLst>
      <p:ext uri="{BB962C8B-B14F-4D97-AF65-F5344CB8AC3E}">
        <p14:creationId xmlns:p14="http://schemas.microsoft.com/office/powerpoint/2010/main" val="1565934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C709F8-FAC0-859F-C66F-05B5FF2E2DB5}"/>
              </a:ext>
            </a:extLst>
          </p:cNvPr>
          <p:cNvSpPr>
            <a:spLocks noGrp="1"/>
          </p:cNvSpPr>
          <p:nvPr>
            <p:ph type="ctrTitle"/>
          </p:nvPr>
        </p:nvSpPr>
        <p:spPr/>
        <p:txBody>
          <a:bodyPr/>
          <a:lstStyle/>
          <a:p>
            <a:r>
              <a:rPr lang="en-US" dirty="0"/>
              <a:t>What Changed?</a:t>
            </a:r>
          </a:p>
        </p:txBody>
      </p:sp>
      <p:sp>
        <p:nvSpPr>
          <p:cNvPr id="5" name="Text Placeholder 4">
            <a:extLst>
              <a:ext uri="{FF2B5EF4-FFF2-40B4-BE49-F238E27FC236}">
                <a16:creationId xmlns:a16="http://schemas.microsoft.com/office/drawing/2014/main" id="{9C6A38FE-8078-141D-176D-2CF1F949EF46}"/>
              </a:ext>
            </a:extLst>
          </p:cNvPr>
          <p:cNvSpPr>
            <a:spLocks noGrp="1"/>
          </p:cNvSpPr>
          <p:nvPr>
            <p:ph type="body" sz="quarter" idx="11"/>
          </p:nvPr>
        </p:nvSpPr>
        <p:spPr>
          <a:xfrm>
            <a:off x="594359" y="4171417"/>
            <a:ext cx="10502193" cy="1645920"/>
          </a:xfrm>
        </p:spPr>
        <p:txBody>
          <a:bodyPr/>
          <a:lstStyle/>
          <a:p>
            <a:pPr algn="l">
              <a:lnSpc>
                <a:spcPct val="100000"/>
              </a:lnSpc>
              <a:spcBef>
                <a:spcPts val="0"/>
              </a:spcBef>
            </a:pPr>
            <a:r>
              <a:rPr lang="en-US" sz="1800" b="0" i="0" u="none" strike="noStrike" baseline="0" dirty="0">
                <a:solidFill>
                  <a:srgbClr val="000000"/>
                </a:solidFill>
              </a:rPr>
              <a:t>We are Connecting Less and Less</a:t>
            </a:r>
          </a:p>
          <a:p>
            <a:pPr algn="l">
              <a:lnSpc>
                <a:spcPct val="100000"/>
              </a:lnSpc>
              <a:spcBef>
                <a:spcPts val="0"/>
              </a:spcBef>
            </a:pPr>
            <a:r>
              <a:rPr lang="en-US" sz="1800" b="0" i="0" u="none" strike="noStrike" baseline="0" dirty="0">
                <a:solidFill>
                  <a:srgbClr val="000000"/>
                </a:solidFill>
              </a:rPr>
              <a:t>● The U.S. was originally celebrated for extroversion: political associations, labor unions, local memberships.</a:t>
            </a:r>
          </a:p>
          <a:p>
            <a:pPr algn="l">
              <a:lnSpc>
                <a:spcPct val="100000"/>
              </a:lnSpc>
              <a:spcBef>
                <a:spcPts val="0"/>
              </a:spcBef>
            </a:pPr>
            <a:r>
              <a:rPr lang="en-US" sz="1800" b="0" i="0" u="none" strike="noStrike" baseline="0" dirty="0">
                <a:solidFill>
                  <a:srgbClr val="000000"/>
                </a:solidFill>
              </a:rPr>
              <a:t>● Declined after the 1970s: houses of worship, bowling leagues, book clubs…</a:t>
            </a:r>
          </a:p>
          <a:p>
            <a:pPr algn="l">
              <a:lnSpc>
                <a:spcPct val="100000"/>
              </a:lnSpc>
              <a:spcBef>
                <a:spcPts val="0"/>
              </a:spcBef>
            </a:pPr>
            <a:r>
              <a:rPr lang="en-US" sz="1800" b="0" i="0" u="none" strike="noStrike" baseline="0" dirty="0">
                <a:solidFill>
                  <a:srgbClr val="000000"/>
                </a:solidFill>
              </a:rPr>
              <a:t>● In last 20 years, percentage who volunteer or attend church declined 30%</a:t>
            </a:r>
          </a:p>
          <a:p>
            <a:pPr algn="l">
              <a:lnSpc>
                <a:spcPct val="100000"/>
              </a:lnSpc>
              <a:spcBef>
                <a:spcPts val="0"/>
              </a:spcBef>
            </a:pPr>
            <a:r>
              <a:rPr lang="en-US" sz="1800" b="0" i="0" u="none" strike="noStrike" baseline="0" dirty="0">
                <a:solidFill>
                  <a:srgbClr val="000000"/>
                </a:solidFill>
              </a:rPr>
              <a:t>● Reduced hours of face-to-face socializing (2003-2022)</a:t>
            </a:r>
          </a:p>
          <a:p>
            <a:pPr lvl="1">
              <a:lnSpc>
                <a:spcPct val="100000"/>
              </a:lnSpc>
              <a:spcBef>
                <a:spcPts val="0"/>
              </a:spcBef>
            </a:pPr>
            <a:r>
              <a:rPr lang="en-US" sz="1800" b="0" i="0" u="none" strike="noStrike" baseline="0" dirty="0">
                <a:solidFill>
                  <a:srgbClr val="000000"/>
                </a:solidFill>
              </a:rPr>
              <a:t>○ American men: -30%</a:t>
            </a:r>
          </a:p>
          <a:p>
            <a:pPr lvl="1">
              <a:lnSpc>
                <a:spcPct val="100000"/>
              </a:lnSpc>
              <a:spcBef>
                <a:spcPts val="0"/>
              </a:spcBef>
            </a:pPr>
            <a:r>
              <a:rPr lang="en-US" sz="1800" b="0" i="0" u="none" strike="noStrike" baseline="0" dirty="0">
                <a:solidFill>
                  <a:srgbClr val="000000"/>
                </a:solidFill>
              </a:rPr>
              <a:t>○ Unmarried Americans: -35%</a:t>
            </a:r>
          </a:p>
          <a:p>
            <a:pPr lvl="1">
              <a:lnSpc>
                <a:spcPct val="100000"/>
              </a:lnSpc>
              <a:spcBef>
                <a:spcPts val="0"/>
              </a:spcBef>
            </a:pPr>
            <a:r>
              <a:rPr lang="en-US" sz="1800" b="0" i="0" u="none" strike="noStrike" baseline="0" dirty="0">
                <a:solidFill>
                  <a:srgbClr val="000000"/>
                </a:solidFill>
              </a:rPr>
              <a:t>○ Teenagers: &gt;-45%</a:t>
            </a:r>
          </a:p>
          <a:p>
            <a:pPr algn="l">
              <a:lnSpc>
                <a:spcPct val="100000"/>
              </a:lnSpc>
              <a:spcBef>
                <a:spcPts val="0"/>
              </a:spcBef>
            </a:pPr>
            <a:r>
              <a:rPr lang="en-US" sz="1200" b="0" i="0" u="none" strike="noStrike" baseline="0" dirty="0">
                <a:solidFill>
                  <a:srgbClr val="595959"/>
                </a:solidFill>
              </a:rPr>
              <a:t>Source: The Atlantic: Why Americans Suddenly Stopped Hanging Out, Derek Thompson</a:t>
            </a:r>
            <a:endParaRPr lang="en-US" sz="1200" dirty="0"/>
          </a:p>
        </p:txBody>
      </p:sp>
    </p:spTree>
    <p:extLst>
      <p:ext uri="{BB962C8B-B14F-4D97-AF65-F5344CB8AC3E}">
        <p14:creationId xmlns:p14="http://schemas.microsoft.com/office/powerpoint/2010/main" val="1746521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5E5401-8306-1DE1-778C-4549B272C1BF}"/>
              </a:ext>
            </a:extLst>
          </p:cNvPr>
          <p:cNvSpPr>
            <a:spLocks noGrp="1"/>
          </p:cNvSpPr>
          <p:nvPr>
            <p:ph type="title"/>
          </p:nvPr>
        </p:nvSpPr>
        <p:spPr>
          <a:xfrm>
            <a:off x="1411769" y="4774954"/>
            <a:ext cx="9686337" cy="1380760"/>
          </a:xfrm>
        </p:spPr>
        <p:txBody>
          <a:bodyPr/>
          <a:lstStyle/>
          <a:p>
            <a:r>
              <a:rPr lang="en-US" dirty="0"/>
              <a:t>Solitude Emerged Even Pre-Pandemic</a:t>
            </a:r>
          </a:p>
        </p:txBody>
      </p:sp>
      <p:pic>
        <p:nvPicPr>
          <p:cNvPr id="8" name="Content Placeholder 7" descr="Sad gray cat">
            <a:extLst>
              <a:ext uri="{FF2B5EF4-FFF2-40B4-BE49-F238E27FC236}">
                <a16:creationId xmlns:a16="http://schemas.microsoft.com/office/drawing/2014/main" id="{D3F545D0-7F20-DE1A-2DB3-F96AE8C472FE}"/>
              </a:ext>
            </a:extLst>
          </p:cNvPr>
          <p:cNvPicPr>
            <a:picLocks noGrp="1" noChangeAspect="1"/>
          </p:cNvPicPr>
          <p:nvPr>
            <p:ph sz="quarter" idx="14"/>
          </p:nvPr>
        </p:nvPicPr>
        <p:blipFill>
          <a:blip r:embed="rId2">
            <a:alphaModFix amt="67000"/>
            <a:extLst>
              <a:ext uri="{28A0092B-C50C-407E-A947-70E740481C1C}">
                <a14:useLocalDpi xmlns:a14="http://schemas.microsoft.com/office/drawing/2010/main" val="0"/>
              </a:ext>
            </a:extLst>
          </a:blip>
          <a:stretch>
            <a:fillRect/>
          </a:stretch>
        </p:blipFill>
        <p:spPr>
          <a:xfrm>
            <a:off x="297257" y="1655781"/>
            <a:ext cx="4678760" cy="3119173"/>
          </a:xfrm>
        </p:spPr>
      </p:pic>
      <p:sp>
        <p:nvSpPr>
          <p:cNvPr id="5" name="Content Placeholder 4">
            <a:extLst>
              <a:ext uri="{FF2B5EF4-FFF2-40B4-BE49-F238E27FC236}">
                <a16:creationId xmlns:a16="http://schemas.microsoft.com/office/drawing/2014/main" id="{A9F17824-4605-D70A-5955-0AA2525C065B}"/>
              </a:ext>
            </a:extLst>
          </p:cNvPr>
          <p:cNvSpPr>
            <a:spLocks noGrp="1"/>
          </p:cNvSpPr>
          <p:nvPr>
            <p:ph sz="quarter" idx="13"/>
          </p:nvPr>
        </p:nvSpPr>
        <p:spPr>
          <a:xfrm>
            <a:off x="5173904" y="1655781"/>
            <a:ext cx="6720839" cy="3999060"/>
          </a:xfrm>
        </p:spPr>
        <p:txBody>
          <a:bodyPr>
            <a:normAutofit/>
          </a:bodyPr>
          <a:lstStyle/>
          <a:p>
            <a:pPr algn="l"/>
            <a:r>
              <a:rPr lang="en-US" sz="2400" b="0" i="0" u="none" strike="noStrike" baseline="0" dirty="0">
                <a:latin typeface="AvenirLTPro-Book"/>
              </a:rPr>
              <a:t>Unprecedented solitude, anxiety, dissatisfaction, and depression about the direction of the country in 2020s</a:t>
            </a:r>
          </a:p>
          <a:p>
            <a:pPr algn="l"/>
            <a:endParaRPr lang="en-US" sz="2400" b="0" i="0" u="none" strike="noStrike" baseline="0" dirty="0">
              <a:latin typeface="AvenirLTPro-Book"/>
            </a:endParaRPr>
          </a:p>
          <a:p>
            <a:pPr algn="l">
              <a:lnSpc>
                <a:spcPct val="100000"/>
              </a:lnSpc>
              <a:spcBef>
                <a:spcPts val="0"/>
              </a:spcBef>
            </a:pPr>
            <a:r>
              <a:rPr lang="en-US" sz="2400" b="0" i="0" u="none" strike="noStrike" baseline="0" dirty="0">
                <a:latin typeface="ArialMT"/>
              </a:rPr>
              <a:t>● </a:t>
            </a:r>
            <a:r>
              <a:rPr lang="en-US" sz="2400" b="0" i="0" u="none" strike="noStrike" baseline="0" dirty="0">
                <a:latin typeface="AvenirLTPro-Book"/>
              </a:rPr>
              <a:t>In 2023, NBC pollsters reported highest level of sustained pessimism in 30+ history of the poll</a:t>
            </a:r>
          </a:p>
          <a:p>
            <a:pPr algn="l">
              <a:lnSpc>
                <a:spcPct val="100000"/>
              </a:lnSpc>
              <a:spcBef>
                <a:spcPts val="0"/>
              </a:spcBef>
            </a:pPr>
            <a:r>
              <a:rPr lang="en-US" sz="2400" b="0" i="0" u="none" strike="noStrike" baseline="0" dirty="0">
                <a:latin typeface="ArialMT"/>
              </a:rPr>
              <a:t>● </a:t>
            </a:r>
            <a:r>
              <a:rPr lang="en-US" sz="2400" b="0" i="0" u="none" strike="noStrike" baseline="0" dirty="0">
                <a:latin typeface="AvenirLTPro-Book"/>
              </a:rPr>
              <a:t>Trends predate pandemic; accelerated after 2015</a:t>
            </a:r>
          </a:p>
          <a:p>
            <a:pPr algn="l">
              <a:lnSpc>
                <a:spcPct val="100000"/>
              </a:lnSpc>
              <a:spcBef>
                <a:spcPts val="0"/>
              </a:spcBef>
            </a:pPr>
            <a:r>
              <a:rPr lang="en-US" sz="2400" b="0" i="0" u="none" strike="noStrike" baseline="0" dirty="0">
                <a:latin typeface="ArialMT"/>
              </a:rPr>
              <a:t>● </a:t>
            </a:r>
            <a:r>
              <a:rPr lang="en-US" sz="2400" b="0" i="0" u="none" strike="noStrike" baseline="0" dirty="0">
                <a:latin typeface="AvenirLTPro-Book"/>
              </a:rPr>
              <a:t>More time with pets: 2x over 20 years</a:t>
            </a:r>
            <a:endParaRPr lang="en-US" sz="2400" dirty="0"/>
          </a:p>
        </p:txBody>
      </p:sp>
      <p:sp>
        <p:nvSpPr>
          <p:cNvPr id="10" name="TextBox 9">
            <a:extLst>
              <a:ext uri="{FF2B5EF4-FFF2-40B4-BE49-F238E27FC236}">
                <a16:creationId xmlns:a16="http://schemas.microsoft.com/office/drawing/2014/main" id="{22CD98BF-95C0-CC49-D84B-1168CDF445E6}"/>
              </a:ext>
            </a:extLst>
          </p:cNvPr>
          <p:cNvSpPr txBox="1"/>
          <p:nvPr/>
        </p:nvSpPr>
        <p:spPr>
          <a:xfrm>
            <a:off x="5830159" y="6428270"/>
            <a:ext cx="6313714" cy="276999"/>
          </a:xfrm>
          <a:prstGeom prst="rect">
            <a:avLst/>
          </a:prstGeom>
          <a:noFill/>
        </p:spPr>
        <p:txBody>
          <a:bodyPr wrap="square">
            <a:spAutoFit/>
          </a:bodyPr>
          <a:lstStyle/>
          <a:p>
            <a:pPr algn="l"/>
            <a:r>
              <a:rPr lang="en-US" sz="1200" b="0" i="0" u="none" strike="noStrike" baseline="0" dirty="0">
                <a:solidFill>
                  <a:srgbClr val="595959"/>
                </a:solidFill>
                <a:latin typeface="ArialMT"/>
              </a:rPr>
              <a:t>Source: The Atlantic: Why Americans Suddenly Stopped Hanging Out, Derek Thompson</a:t>
            </a:r>
            <a:endParaRPr lang="en-US" sz="1200" dirty="0"/>
          </a:p>
        </p:txBody>
      </p:sp>
    </p:spTree>
    <p:extLst>
      <p:ext uri="{BB962C8B-B14F-4D97-AF65-F5344CB8AC3E}">
        <p14:creationId xmlns:p14="http://schemas.microsoft.com/office/powerpoint/2010/main" val="2431881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8CE60-587E-1D5C-8B50-ED3441BA49CE}"/>
              </a:ext>
            </a:extLst>
          </p:cNvPr>
          <p:cNvSpPr>
            <a:spLocks noGrp="1"/>
          </p:cNvSpPr>
          <p:nvPr>
            <p:ph type="title"/>
          </p:nvPr>
        </p:nvSpPr>
        <p:spPr>
          <a:xfrm>
            <a:off x="594360" y="278129"/>
            <a:ext cx="9778365" cy="1494596"/>
          </a:xfrm>
        </p:spPr>
        <p:txBody>
          <a:bodyPr anchor="b">
            <a:normAutofit/>
          </a:bodyPr>
          <a:lstStyle/>
          <a:p>
            <a:r>
              <a:rPr lang="en-US" dirty="0"/>
              <a:t>How’d This Happen?</a:t>
            </a:r>
          </a:p>
        </p:txBody>
      </p:sp>
      <p:sp>
        <p:nvSpPr>
          <p:cNvPr id="3" name="Text Placeholder 2">
            <a:extLst>
              <a:ext uri="{FF2B5EF4-FFF2-40B4-BE49-F238E27FC236}">
                <a16:creationId xmlns:a16="http://schemas.microsoft.com/office/drawing/2014/main" id="{0E02AE9C-BA1D-195E-3B93-A5A0CC03D8F3}"/>
              </a:ext>
            </a:extLst>
          </p:cNvPr>
          <p:cNvSpPr>
            <a:spLocks noGrp="1"/>
          </p:cNvSpPr>
          <p:nvPr>
            <p:ph sz="quarter" idx="15"/>
          </p:nvPr>
        </p:nvSpPr>
        <p:spPr>
          <a:xfrm>
            <a:off x="679026" y="3286541"/>
            <a:ext cx="6924040" cy="3597470"/>
          </a:xfrm>
        </p:spPr>
        <p:txBody>
          <a:bodyPr>
            <a:noAutofit/>
          </a:bodyPr>
          <a:lstStyle/>
          <a:p>
            <a:pPr algn="l"/>
            <a:r>
              <a:rPr lang="en-US" sz="2400" b="0" i="0" u="none" strike="noStrike" baseline="0" dirty="0">
                <a:latin typeface="ArialMT"/>
              </a:rPr>
              <a:t>● </a:t>
            </a:r>
            <a:r>
              <a:rPr lang="en-US" sz="2400" b="0" i="0" u="none" strike="noStrike" baseline="0" dirty="0">
                <a:latin typeface="AvenirLTPro-Book"/>
              </a:rPr>
              <a:t>More time with screens</a:t>
            </a:r>
          </a:p>
          <a:p>
            <a:pPr algn="l"/>
            <a:r>
              <a:rPr lang="en-US" sz="2400" b="0" i="0" u="none" strike="noStrike" baseline="0" dirty="0">
                <a:latin typeface="ArialMT"/>
              </a:rPr>
              <a:t>● </a:t>
            </a:r>
            <a:r>
              <a:rPr lang="en-US" sz="2400" b="0" i="0" u="none" strike="noStrike" baseline="0" dirty="0">
                <a:latin typeface="AvenirLTPro-Book"/>
              </a:rPr>
              <a:t>Everyone is so busy and spread out</a:t>
            </a:r>
          </a:p>
          <a:p>
            <a:pPr algn="l"/>
            <a:r>
              <a:rPr lang="en-US" sz="2400" b="0" i="0" u="none" strike="noStrike" baseline="0" dirty="0">
                <a:latin typeface="ArialMT"/>
              </a:rPr>
              <a:t>● </a:t>
            </a:r>
            <a:r>
              <a:rPr lang="en-US" sz="2400" b="0" i="0" u="none" strike="noStrike" baseline="0" dirty="0">
                <a:latin typeface="AvenirLTPro-Book"/>
              </a:rPr>
              <a:t>Decline in community</a:t>
            </a:r>
            <a:endParaRPr lang="en-US" sz="2400" i="0" dirty="0">
              <a:solidFill>
                <a:srgbClr val="000000"/>
              </a:solidFill>
              <a:effectLst/>
              <a:highlight>
                <a:srgbClr val="FFFFFF"/>
              </a:highlight>
              <a:latin typeface="Arial" panose="020B0604020202020204" pitchFamily="34" charset="0"/>
            </a:endParaRPr>
          </a:p>
        </p:txBody>
      </p:sp>
      <p:sp>
        <p:nvSpPr>
          <p:cNvPr id="4" name="TextBox 3">
            <a:extLst>
              <a:ext uri="{FF2B5EF4-FFF2-40B4-BE49-F238E27FC236}">
                <a16:creationId xmlns:a16="http://schemas.microsoft.com/office/drawing/2014/main" id="{4E6F74AB-BBC7-BF74-F032-440F9295484F}"/>
              </a:ext>
            </a:extLst>
          </p:cNvPr>
          <p:cNvSpPr txBox="1"/>
          <p:nvPr/>
        </p:nvSpPr>
        <p:spPr>
          <a:xfrm>
            <a:off x="5830159" y="6428270"/>
            <a:ext cx="6313714" cy="276999"/>
          </a:xfrm>
          <a:prstGeom prst="rect">
            <a:avLst/>
          </a:prstGeom>
          <a:noFill/>
        </p:spPr>
        <p:txBody>
          <a:bodyPr wrap="square">
            <a:spAutoFit/>
          </a:bodyPr>
          <a:lstStyle/>
          <a:p>
            <a:pPr algn="l"/>
            <a:r>
              <a:rPr lang="en-US" sz="1200" b="0" i="0" u="none" strike="noStrike" baseline="0" dirty="0">
                <a:solidFill>
                  <a:srgbClr val="595959"/>
                </a:solidFill>
                <a:latin typeface="ArialMT"/>
              </a:rPr>
              <a:t>Source: The Atlantic: Why Americans Suddenly Stopped Hanging Out, Derek Thompson</a:t>
            </a:r>
            <a:endParaRPr lang="en-US" sz="1200" dirty="0"/>
          </a:p>
        </p:txBody>
      </p:sp>
      <p:pic>
        <p:nvPicPr>
          <p:cNvPr id="6" name="Picture 5" descr="Mobile phone and text message bubbles">
            <a:extLst>
              <a:ext uri="{FF2B5EF4-FFF2-40B4-BE49-F238E27FC236}">
                <a16:creationId xmlns:a16="http://schemas.microsoft.com/office/drawing/2014/main" id="{57BD6D38-1167-3325-8964-FA74CB5083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0159" y="2003604"/>
            <a:ext cx="5859488" cy="3906325"/>
          </a:xfrm>
          <a:prstGeom prst="rect">
            <a:avLst/>
          </a:prstGeom>
        </p:spPr>
      </p:pic>
    </p:spTree>
    <p:extLst>
      <p:ext uri="{BB962C8B-B14F-4D97-AF65-F5344CB8AC3E}">
        <p14:creationId xmlns:p14="http://schemas.microsoft.com/office/powerpoint/2010/main" val="3860605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a:xfrm>
            <a:off x="337901" y="134570"/>
            <a:ext cx="7043974" cy="1593507"/>
          </a:xfrm>
        </p:spPr>
        <p:txBody>
          <a:bodyPr/>
          <a:lstStyle/>
          <a:p>
            <a:r>
              <a:rPr lang="en-US" dirty="0"/>
              <a:t>Is Loneliness an Epidemic?</a:t>
            </a:r>
          </a:p>
        </p:txBody>
      </p:sp>
      <p:sp>
        <p:nvSpPr>
          <p:cNvPr id="3" name="Text Placeholder 2">
            <a:extLst>
              <a:ext uri="{FF2B5EF4-FFF2-40B4-BE49-F238E27FC236}">
                <a16:creationId xmlns:a16="http://schemas.microsoft.com/office/drawing/2014/main" id="{3B8EBC2C-6DD7-5003-38EB-40753046FE8C}"/>
              </a:ext>
            </a:extLst>
          </p:cNvPr>
          <p:cNvSpPr>
            <a:spLocks noGrp="1"/>
          </p:cNvSpPr>
          <p:nvPr>
            <p:ph sz="quarter" idx="13"/>
          </p:nvPr>
        </p:nvSpPr>
        <p:spPr>
          <a:xfrm>
            <a:off x="799896" y="2803752"/>
            <a:ext cx="10592207" cy="4153938"/>
          </a:xfrm>
        </p:spPr>
        <p:txBody>
          <a:bodyPr vert="horz" lIns="0" tIns="457200" rIns="0" bIns="0" rtlCol="0" anchor="t">
            <a:normAutofit/>
          </a:bodyPr>
          <a:lstStyle/>
          <a:p>
            <a:pPr marL="0" indent="0">
              <a:buNone/>
            </a:pPr>
            <a:r>
              <a:rPr lang="en-US" sz="2100" dirty="0">
                <a:latin typeface="Calibri" panose="020F0502020204030204" pitchFamily="34" charset="0"/>
                <a:ea typeface="Calibri" panose="020F0502020204030204" pitchFamily="34" charset="0"/>
                <a:cs typeface="Calibri" panose="020F0502020204030204" pitchFamily="34" charset="0"/>
              </a:rPr>
              <a:t>The Surgeon General thinks so and loneliness has been described as such in many parts of the world. Relationships are key to our health.  </a:t>
            </a:r>
          </a:p>
          <a:p>
            <a:pPr marL="0" indent="0">
              <a:buNone/>
            </a:pPr>
            <a:r>
              <a:rPr lang="en-US" sz="2100" b="0"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Loneliness is pervasive across different age groups and demographics. While it's often associated with the elderly, it affects people of all ages, including teenagers, young adults, and middle-aged individuals. </a:t>
            </a:r>
          </a:p>
          <a:p>
            <a:pPr marL="0" indent="0">
              <a:buNone/>
            </a:pPr>
            <a:r>
              <a:rPr lang="en-US" sz="2100" b="0"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Chronic loneliness has been linked to increased risk of depression, anxiety, substance abuse, cardiovascular diseases, weakened immune system, and even premature death. </a:t>
            </a:r>
          </a:p>
          <a:p>
            <a:pPr marL="0" indent="0">
              <a:buNone/>
            </a:pPr>
            <a:r>
              <a:rPr lang="en-US" sz="21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80-year-long Harvard study published in 2017 revealed that close relationships, more than money, fame or genes, are what keep people happy throughout their lives, helping to delay mental and physical decline. </a:t>
            </a:r>
            <a:endParaRPr lang="en-US" sz="2100" b="0"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3346685798"/>
      </p:ext>
    </p:extLst>
  </p:cSld>
  <p:clrMapOvr>
    <a:masterClrMapping/>
  </p:clrMapOvr>
</p:sld>
</file>

<file path=ppt/theme/theme1.xml><?xml version="1.0" encoding="utf-8"?>
<a:theme xmlns:a="http://schemas.openxmlformats.org/drawingml/2006/main" name="Custom">
  <a:themeElements>
    <a:clrScheme name="Swiss">
      <a:dk1>
        <a:srgbClr val="000000"/>
      </a:dk1>
      <a:lt1>
        <a:srgbClr val="FFFFFF"/>
      </a:lt1>
      <a:dk2>
        <a:srgbClr val="E4E4E4"/>
      </a:dk2>
      <a:lt2>
        <a:srgbClr val="7CA655"/>
      </a:lt2>
      <a:accent1>
        <a:srgbClr val="A9D4DB"/>
      </a:accent1>
      <a:accent2>
        <a:srgbClr val="FBE284"/>
      </a:accent2>
      <a:accent3>
        <a:srgbClr val="4495A2"/>
      </a:accent3>
      <a:accent4>
        <a:srgbClr val="AA5881"/>
      </a:accent4>
      <a:accent5>
        <a:srgbClr val="E06742"/>
      </a:accent5>
      <a:accent6>
        <a:srgbClr val="F9D448"/>
      </a:accent6>
      <a:hlink>
        <a:srgbClr val="4495A2"/>
      </a:hlink>
      <a:folHlink>
        <a:srgbClr val="AA5881"/>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78853419_Win32_SL_V5" id="{958D2C9E-948D-4354-BF9D-DF8AE3C2B240}" vid="{22D4A967-05D2-4D72-8594-54CFF34148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DB9E12-8AC3-4138-BF4D-720A5525AB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F4B194E-8B30-4377-8C59-ECFB902D2A26}">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C21FFAC0-05A2-416A-B06C-C248395482CF}">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{BB2F8501-8CA9-452B-ACBC-EDC5A8F61A63}tf78853419_win32</Template>
  <TotalTime>1283</TotalTime>
  <Words>3457</Words>
  <Application>Microsoft Office PowerPoint</Application>
  <PresentationFormat>Widescreen</PresentationFormat>
  <Paragraphs>289</Paragraphs>
  <Slides>42</Slides>
  <Notes>33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42</vt:i4>
      </vt:variant>
    </vt:vector>
  </HeadingPairs>
  <TitlesOfParts>
    <vt:vector size="55" baseType="lpstr">
      <vt:lpstr>Aptos</vt:lpstr>
      <vt:lpstr>Arial</vt:lpstr>
      <vt:lpstr>ArialMT</vt:lpstr>
      <vt:lpstr>AvenirLTPro-Book</vt:lpstr>
      <vt:lpstr>AvenirLTPro-Roman</vt:lpstr>
      <vt:lpstr>Calibri</vt:lpstr>
      <vt:lpstr>Courier New</vt:lpstr>
      <vt:lpstr>Franklin Gothic Book</vt:lpstr>
      <vt:lpstr>Franklin Gothic Demi</vt:lpstr>
      <vt:lpstr>Segoe UI</vt:lpstr>
      <vt:lpstr>Symbol</vt:lpstr>
      <vt:lpstr>Times New Roman</vt:lpstr>
      <vt:lpstr>Custom</vt:lpstr>
      <vt:lpstr>Making Connections </vt:lpstr>
      <vt:lpstr>Important Information</vt:lpstr>
      <vt:lpstr>How to Navigate Relationships Post COVID</vt:lpstr>
      <vt:lpstr>Meet Peter!</vt:lpstr>
      <vt:lpstr>Check In!</vt:lpstr>
      <vt:lpstr>What Changed?</vt:lpstr>
      <vt:lpstr>Solitude Emerged Even Pre-Pandemic</vt:lpstr>
      <vt:lpstr>How’d This Happen?</vt:lpstr>
      <vt:lpstr>Is Loneliness an Epidemic?</vt:lpstr>
      <vt:lpstr>How to Navigate Relationships Post COVID</vt:lpstr>
      <vt:lpstr>What’s Worked for you Post-Pandemic?</vt:lpstr>
      <vt:lpstr>Active Friendship</vt:lpstr>
      <vt:lpstr>Invest in Quality Time</vt:lpstr>
      <vt:lpstr>Finding New Peeps</vt:lpstr>
      <vt:lpstr>PowerPoint Presentation</vt:lpstr>
      <vt:lpstr>What if I’m an Intovert?</vt:lpstr>
      <vt:lpstr>PowerPoint Presentation</vt:lpstr>
      <vt:lpstr>Let’s Talk About Small Talk</vt:lpstr>
      <vt:lpstr>How to Make Small Talk</vt:lpstr>
      <vt:lpstr>PowerPoint Presentation</vt:lpstr>
      <vt:lpstr>Have a Few Good Questions</vt:lpstr>
      <vt:lpstr>Resources</vt:lpstr>
      <vt:lpstr>Networking 101</vt:lpstr>
      <vt:lpstr>The Business of Business</vt:lpstr>
      <vt:lpstr>Check Out!</vt:lpstr>
      <vt:lpstr>Resources</vt:lpstr>
      <vt:lpstr>Close Relationships</vt:lpstr>
      <vt:lpstr>Primary Factors for Relationship Prioritization</vt:lpstr>
      <vt:lpstr>Be Flexible</vt:lpstr>
      <vt:lpstr>Combating Loneliness</vt:lpstr>
      <vt:lpstr>PowerPoint Presentation</vt:lpstr>
      <vt:lpstr>PowerPoint Presentation</vt:lpstr>
      <vt:lpstr>PowerPoint Presentation</vt:lpstr>
      <vt:lpstr>PowerPoint Presentation</vt:lpstr>
      <vt:lpstr>What To Talk About?</vt:lpstr>
      <vt:lpstr>Getting Better</vt:lpstr>
      <vt:lpstr>Making a Graceful Exit</vt:lpstr>
      <vt:lpstr>Examples of Building Biz Rapport Questions</vt:lpstr>
      <vt:lpstr>Examples of Questions for Biz Clients</vt:lpstr>
      <vt:lpstr>Examples of Building Biz Rapport Questions</vt:lpstr>
      <vt:lpstr>Examples of Questions if at an Event</vt:lpstr>
      <vt:lpstr>Important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presentation</dc:title>
  <dc:creator>Shannon Kennedy</dc:creator>
  <cp:lastModifiedBy>Shannon Kennedy</cp:lastModifiedBy>
  <cp:revision>69</cp:revision>
  <dcterms:created xsi:type="dcterms:W3CDTF">2024-04-08T18:11:06Z</dcterms:created>
  <dcterms:modified xsi:type="dcterms:W3CDTF">2024-05-16T18:34:06Z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