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59" r:id="rId2"/>
  </p:sldMasterIdLst>
  <p:notesMasterIdLst>
    <p:notesMasterId r:id="rId27"/>
  </p:notesMasterIdLst>
  <p:handoutMasterIdLst>
    <p:handoutMasterId r:id="rId28"/>
  </p:handoutMasterIdLst>
  <p:sldIdLst>
    <p:sldId id="872" r:id="rId3"/>
    <p:sldId id="869" r:id="rId4"/>
    <p:sldId id="873" r:id="rId5"/>
    <p:sldId id="887" r:id="rId6"/>
    <p:sldId id="874" r:id="rId7"/>
    <p:sldId id="875" r:id="rId8"/>
    <p:sldId id="876" r:id="rId9"/>
    <p:sldId id="815" r:id="rId10"/>
    <p:sldId id="288" r:id="rId11"/>
    <p:sldId id="817" r:id="rId12"/>
    <p:sldId id="819" r:id="rId13"/>
    <p:sldId id="789" r:id="rId14"/>
    <p:sldId id="824" r:id="rId15"/>
    <p:sldId id="826" r:id="rId16"/>
    <p:sldId id="291" r:id="rId17"/>
    <p:sldId id="849" r:id="rId18"/>
    <p:sldId id="882" r:id="rId19"/>
    <p:sldId id="877" r:id="rId20"/>
    <p:sldId id="878" r:id="rId21"/>
    <p:sldId id="879" r:id="rId22"/>
    <p:sldId id="881" r:id="rId23"/>
    <p:sldId id="892" r:id="rId24"/>
    <p:sldId id="884" r:id="rId25"/>
    <p:sldId id="8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922D843-2B21-E544-B451-FF8C637C9D86}">
          <p14:sldIdLst>
            <p14:sldId id="872"/>
            <p14:sldId id="869"/>
            <p14:sldId id="873"/>
            <p14:sldId id="887"/>
            <p14:sldId id="874"/>
            <p14:sldId id="875"/>
            <p14:sldId id="876"/>
            <p14:sldId id="815"/>
            <p14:sldId id="288"/>
            <p14:sldId id="817"/>
            <p14:sldId id="819"/>
            <p14:sldId id="789"/>
            <p14:sldId id="824"/>
            <p14:sldId id="826"/>
            <p14:sldId id="291"/>
            <p14:sldId id="849"/>
            <p14:sldId id="882"/>
            <p14:sldId id="877"/>
            <p14:sldId id="878"/>
            <p14:sldId id="879"/>
            <p14:sldId id="881"/>
            <p14:sldId id="892"/>
            <p14:sldId id="884"/>
            <p14:sldId id="871"/>
          </p14:sldIdLst>
        </p14:section>
      </p14:sectionLst>
    </p:ext>
    <p:ext uri="{EFAFB233-063F-42B5-8137-9DF3F51BA10A}">
      <p15:sldGuideLst xmlns:p15="http://schemas.microsoft.com/office/powerpoint/2012/main">
        <p15:guide id="1" pos="352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43A82A-D3AA-8C3F-6E12-7A9104A09F37}" name="Jeffrey Levine" initials="JL" userId="S::jlevine@buckinghamgroup.com::71931fc0-a474-4012-8a9b-64e3b4a07726" providerId="AD"/>
  <p188:author id="{E7206C76-EF84-FAAD-9831-D77726DB2300}" name="Erin Ryan" initials="ER" userId="S::eryan@horsesmouth.com::f7e337f7-b381-4502-ac25-d470f06d16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C7F"/>
    <a:srgbClr val="005A6E"/>
    <a:srgbClr val="4AA0B0"/>
    <a:srgbClr val="DAF5FB"/>
    <a:srgbClr val="6ADAF0"/>
    <a:srgbClr val="B6EBF7"/>
    <a:srgbClr val="90E3F4"/>
    <a:srgbClr val="639FA0"/>
    <a:srgbClr val="B3001B"/>
    <a:srgbClr val="C5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70475" autoAdjust="0"/>
  </p:normalViewPr>
  <p:slideViewPr>
    <p:cSldViewPr snapToGrid="0" snapToObjects="1">
      <p:cViewPr varScale="1">
        <p:scale>
          <a:sx n="107" d="100"/>
          <a:sy n="107" d="100"/>
        </p:scale>
        <p:origin x="804" y="132"/>
      </p:cViewPr>
      <p:guideLst>
        <p:guide pos="3528"/>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42" d="100"/>
        <a:sy n="142" d="100"/>
      </p:scale>
      <p:origin x="0" y="0"/>
    </p:cViewPr>
  </p:sorterViewPr>
  <p:notesViewPr>
    <p:cSldViewPr snapToGrid="0" snapToObjects="1">
      <p:cViewPr varScale="1">
        <p:scale>
          <a:sx n="171" d="100"/>
          <a:sy n="171" d="100"/>
        </p:scale>
        <p:origin x="53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eBu\Box\HORSESMOUTH\UPDATES\Master%20Chart%20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End of Year Balance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116C7F"/>
            </a:solidFill>
            <a:ln>
              <a:noFill/>
            </a:ln>
            <a:effectLst/>
          </c:spPr>
          <c:invertIfNegative val="0"/>
          <c:cat>
            <c:numRef>
              <c:f>Sheet1!$C$7:$C$37</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cat>
          <c:val>
            <c:numRef>
              <c:f>Sheet1!$F$7:$F$37</c:f>
              <c:numCache>
                <c:formatCode>"$"#,##0.00_);[Red]\("$"#,##0.00\)</c:formatCode>
                <c:ptCount val="31"/>
                <c:pt idx="0">
                  <c:v>0</c:v>
                </c:pt>
                <c:pt idx="1">
                  <c:v>8480</c:v>
                </c:pt>
                <c:pt idx="2">
                  <c:v>17468.8</c:v>
                </c:pt>
                <c:pt idx="3">
                  <c:v>26996.928</c:v>
                </c:pt>
                <c:pt idx="4">
                  <c:v>37096.74368</c:v>
                </c:pt>
                <c:pt idx="5">
                  <c:v>47802.548300800001</c:v>
                </c:pt>
                <c:pt idx="6">
                  <c:v>59150.701198848001</c:v>
                </c:pt>
                <c:pt idx="7">
                  <c:v>71179.743270778883</c:v>
                </c:pt>
                <c:pt idx="8">
                  <c:v>83930.527867025623</c:v>
                </c:pt>
                <c:pt idx="9">
                  <c:v>97446.35953904716</c:v>
                </c:pt>
                <c:pt idx="10">
                  <c:v>111773.14111139</c:v>
                </c:pt>
                <c:pt idx="11">
                  <c:v>118479.5295780734</c:v>
                </c:pt>
                <c:pt idx="12">
                  <c:v>125588.30135275782</c:v>
                </c:pt>
                <c:pt idx="13">
                  <c:v>133123.59943392329</c:v>
                </c:pt>
                <c:pt idx="14">
                  <c:v>141111.01539995868</c:v>
                </c:pt>
                <c:pt idx="15">
                  <c:v>149577.6763239562</c:v>
                </c:pt>
                <c:pt idx="16">
                  <c:v>158552.33690339359</c:v>
                </c:pt>
                <c:pt idx="17">
                  <c:v>168065.47711759721</c:v>
                </c:pt>
                <c:pt idx="18">
                  <c:v>178149.40574465305</c:v>
                </c:pt>
                <c:pt idx="19">
                  <c:v>188838.37008933225</c:v>
                </c:pt>
                <c:pt idx="20">
                  <c:v>200168.67229469219</c:v>
                </c:pt>
                <c:pt idx="21">
                  <c:v>212178.79263237375</c:v>
                </c:pt>
                <c:pt idx="22">
                  <c:v>224909.52019031619</c:v>
                </c:pt>
                <c:pt idx="23">
                  <c:v>238404.09140173518</c:v>
                </c:pt>
                <c:pt idx="24">
                  <c:v>252708.33688583929</c:v>
                </c:pt>
                <c:pt idx="25">
                  <c:v>267870.83709898964</c:v>
                </c:pt>
                <c:pt idx="26">
                  <c:v>283943.08732492902</c:v>
                </c:pt>
                <c:pt idx="27">
                  <c:v>300979.67256442475</c:v>
                </c:pt>
                <c:pt idx="28">
                  <c:v>319038.45291829028</c:v>
                </c:pt>
                <c:pt idx="29">
                  <c:v>338180.76009338768</c:v>
                </c:pt>
                <c:pt idx="30">
                  <c:v>358471.60569899098</c:v>
                </c:pt>
              </c:numCache>
            </c:numRef>
          </c:val>
          <c:extLst>
            <c:ext xmlns:c16="http://schemas.microsoft.com/office/drawing/2014/chart" uri="{C3380CC4-5D6E-409C-BE32-E72D297353CC}">
              <c16:uniqueId val="{00000000-DB61-4043-B6F5-C19C8708B459}"/>
            </c:ext>
          </c:extLst>
        </c:ser>
        <c:dLbls>
          <c:showLegendKey val="0"/>
          <c:showVal val="0"/>
          <c:showCatName val="0"/>
          <c:showSerName val="0"/>
          <c:showPercent val="0"/>
          <c:showBubbleSize val="0"/>
        </c:dLbls>
        <c:gapWidth val="219"/>
        <c:overlap val="-27"/>
        <c:axId val="214531648"/>
        <c:axId val="214532192"/>
      </c:barChart>
      <c:catAx>
        <c:axId val="21453164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4532192"/>
        <c:crosses val="autoZero"/>
        <c:auto val="1"/>
        <c:lblAlgn val="ctr"/>
        <c:lblOffset val="100"/>
        <c:tickLblSkip val="5"/>
        <c:noMultiLvlLbl val="0"/>
      </c:catAx>
      <c:valAx>
        <c:axId val="214532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453164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Top Marginal Income Tax Rate </a:t>
            </a:r>
          </a:p>
        </c:rich>
      </c:tx>
      <c:overlay val="1"/>
    </c:title>
    <c:autoTitleDeleted val="0"/>
    <c:plotArea>
      <c:layout>
        <c:manualLayout>
          <c:layoutTarget val="inner"/>
          <c:xMode val="edge"/>
          <c:yMode val="edge"/>
          <c:x val="5.344625269542605E-2"/>
          <c:y val="7.4528570244293352E-2"/>
          <c:w val="0.92269707215696417"/>
          <c:h val="0.81992773117166207"/>
        </c:manualLayout>
      </c:layout>
      <c:lineChart>
        <c:grouping val="standard"/>
        <c:varyColors val="0"/>
        <c:ser>
          <c:idx val="0"/>
          <c:order val="0"/>
          <c:spPr>
            <a:ln w="44450">
              <a:solidFill>
                <a:schemeClr val="accent1"/>
              </a:solidFill>
            </a:ln>
          </c:spPr>
          <c:marker>
            <c:symbol val="none"/>
          </c:marker>
          <c:cat>
            <c:numRef>
              <c:f>'[2]HISTORICAL TOP INCOME TAX RATES'!$A$2:$A$115</c:f>
              <c:numCache>
                <c:formatCode>General</c:formatCode>
                <c:ptCount val="114"/>
                <c:pt idx="0">
                  <c:v>1913</c:v>
                </c:pt>
                <c:pt idx="1">
                  <c:v>1914</c:v>
                </c:pt>
                <c:pt idx="2">
                  <c:v>1915</c:v>
                </c:pt>
                <c:pt idx="3">
                  <c:v>1916</c:v>
                </c:pt>
                <c:pt idx="4">
                  <c:v>1917</c:v>
                </c:pt>
                <c:pt idx="5">
                  <c:v>1918</c:v>
                </c:pt>
                <c:pt idx="6">
                  <c:v>1919</c:v>
                </c:pt>
                <c:pt idx="7">
                  <c:v>1920</c:v>
                </c:pt>
                <c:pt idx="8">
                  <c:v>1921</c:v>
                </c:pt>
                <c:pt idx="9">
                  <c:v>1922</c:v>
                </c:pt>
                <c:pt idx="10">
                  <c:v>1923</c:v>
                </c:pt>
                <c:pt idx="11">
                  <c:v>1924</c:v>
                </c:pt>
                <c:pt idx="12">
                  <c:v>1925</c:v>
                </c:pt>
                <c:pt idx="13">
                  <c:v>1926</c:v>
                </c:pt>
                <c:pt idx="14">
                  <c:v>1927</c:v>
                </c:pt>
                <c:pt idx="15">
                  <c:v>1928</c:v>
                </c:pt>
                <c:pt idx="16">
                  <c:v>1929</c:v>
                </c:pt>
                <c:pt idx="17">
                  <c:v>1930</c:v>
                </c:pt>
                <c:pt idx="18">
                  <c:v>1931</c:v>
                </c:pt>
                <c:pt idx="19">
                  <c:v>1932</c:v>
                </c:pt>
                <c:pt idx="20">
                  <c:v>1933</c:v>
                </c:pt>
                <c:pt idx="21">
                  <c:v>1934</c:v>
                </c:pt>
                <c:pt idx="22">
                  <c:v>1935</c:v>
                </c:pt>
                <c:pt idx="23">
                  <c:v>1936</c:v>
                </c:pt>
                <c:pt idx="24">
                  <c:v>1937</c:v>
                </c:pt>
                <c:pt idx="25">
                  <c:v>1938</c:v>
                </c:pt>
                <c:pt idx="26">
                  <c:v>1939</c:v>
                </c:pt>
                <c:pt idx="27">
                  <c:v>1940</c:v>
                </c:pt>
                <c:pt idx="28">
                  <c:v>1941</c:v>
                </c:pt>
                <c:pt idx="29">
                  <c:v>1942</c:v>
                </c:pt>
                <c:pt idx="30">
                  <c:v>1943</c:v>
                </c:pt>
                <c:pt idx="31">
                  <c:v>1944</c:v>
                </c:pt>
                <c:pt idx="32">
                  <c:v>1945</c:v>
                </c:pt>
                <c:pt idx="33">
                  <c:v>1946</c:v>
                </c:pt>
                <c:pt idx="34">
                  <c:v>1947</c:v>
                </c:pt>
                <c:pt idx="35">
                  <c:v>1948</c:v>
                </c:pt>
                <c:pt idx="36">
                  <c:v>1949</c:v>
                </c:pt>
                <c:pt idx="37">
                  <c:v>1950</c:v>
                </c:pt>
                <c:pt idx="38">
                  <c:v>1951</c:v>
                </c:pt>
                <c:pt idx="39">
                  <c:v>1952</c:v>
                </c:pt>
                <c:pt idx="40">
                  <c:v>1953</c:v>
                </c:pt>
                <c:pt idx="41">
                  <c:v>1954</c:v>
                </c:pt>
                <c:pt idx="42">
                  <c:v>1955</c:v>
                </c:pt>
                <c:pt idx="43">
                  <c:v>1956</c:v>
                </c:pt>
                <c:pt idx="44">
                  <c:v>1957</c:v>
                </c:pt>
                <c:pt idx="45">
                  <c:v>1958</c:v>
                </c:pt>
                <c:pt idx="46">
                  <c:v>1959</c:v>
                </c:pt>
                <c:pt idx="47">
                  <c:v>1960</c:v>
                </c:pt>
                <c:pt idx="48">
                  <c:v>1961</c:v>
                </c:pt>
                <c:pt idx="49">
                  <c:v>1962</c:v>
                </c:pt>
                <c:pt idx="50">
                  <c:v>1963</c:v>
                </c:pt>
                <c:pt idx="51">
                  <c:v>1964</c:v>
                </c:pt>
                <c:pt idx="52">
                  <c:v>1965</c:v>
                </c:pt>
                <c:pt idx="53">
                  <c:v>1966</c:v>
                </c:pt>
                <c:pt idx="54">
                  <c:v>1967</c:v>
                </c:pt>
                <c:pt idx="55">
                  <c:v>1968</c:v>
                </c:pt>
                <c:pt idx="56">
                  <c:v>1969</c:v>
                </c:pt>
                <c:pt idx="57">
                  <c:v>1970</c:v>
                </c:pt>
                <c:pt idx="58">
                  <c:v>1971</c:v>
                </c:pt>
                <c:pt idx="59">
                  <c:v>1972</c:v>
                </c:pt>
                <c:pt idx="60">
                  <c:v>1973</c:v>
                </c:pt>
                <c:pt idx="61">
                  <c:v>1974</c:v>
                </c:pt>
                <c:pt idx="62">
                  <c:v>1975</c:v>
                </c:pt>
                <c:pt idx="63">
                  <c:v>1976</c:v>
                </c:pt>
                <c:pt idx="64">
                  <c:v>1977</c:v>
                </c:pt>
                <c:pt idx="65">
                  <c:v>1978</c:v>
                </c:pt>
                <c:pt idx="66">
                  <c:v>1979</c:v>
                </c:pt>
                <c:pt idx="67">
                  <c:v>1980</c:v>
                </c:pt>
                <c:pt idx="68">
                  <c:v>1981</c:v>
                </c:pt>
                <c:pt idx="69">
                  <c:v>1982</c:v>
                </c:pt>
                <c:pt idx="70">
                  <c:v>1983</c:v>
                </c:pt>
                <c:pt idx="71">
                  <c:v>1984</c:v>
                </c:pt>
                <c:pt idx="72">
                  <c:v>1985</c:v>
                </c:pt>
                <c:pt idx="73">
                  <c:v>1986</c:v>
                </c:pt>
                <c:pt idx="74">
                  <c:v>1987</c:v>
                </c:pt>
                <c:pt idx="75">
                  <c:v>1988</c:v>
                </c:pt>
                <c:pt idx="76">
                  <c:v>1989</c:v>
                </c:pt>
                <c:pt idx="77">
                  <c:v>1990</c:v>
                </c:pt>
                <c:pt idx="78">
                  <c:v>1991</c:v>
                </c:pt>
                <c:pt idx="79">
                  <c:v>1992</c:v>
                </c:pt>
                <c:pt idx="80">
                  <c:v>1993</c:v>
                </c:pt>
                <c:pt idx="81">
                  <c:v>1994</c:v>
                </c:pt>
                <c:pt idx="82">
                  <c:v>1995</c:v>
                </c:pt>
                <c:pt idx="83">
                  <c:v>1996</c:v>
                </c:pt>
                <c:pt idx="84">
                  <c:v>1997</c:v>
                </c:pt>
                <c:pt idx="85">
                  <c:v>1998</c:v>
                </c:pt>
                <c:pt idx="86">
                  <c:v>1999</c:v>
                </c:pt>
                <c:pt idx="87">
                  <c:v>2000</c:v>
                </c:pt>
                <c:pt idx="88">
                  <c:v>2001</c:v>
                </c:pt>
                <c:pt idx="89">
                  <c:v>2002</c:v>
                </c:pt>
                <c:pt idx="90">
                  <c:v>2003</c:v>
                </c:pt>
                <c:pt idx="91">
                  <c:v>2004</c:v>
                </c:pt>
                <c:pt idx="92">
                  <c:v>2005</c:v>
                </c:pt>
                <c:pt idx="93">
                  <c:v>2006</c:v>
                </c:pt>
                <c:pt idx="94">
                  <c:v>2007</c:v>
                </c:pt>
                <c:pt idx="95">
                  <c:v>2008</c:v>
                </c:pt>
                <c:pt idx="96">
                  <c:v>2009</c:v>
                </c:pt>
                <c:pt idx="97">
                  <c:v>2010</c:v>
                </c:pt>
                <c:pt idx="98">
                  <c:v>2011</c:v>
                </c:pt>
                <c:pt idx="99">
                  <c:v>2012</c:v>
                </c:pt>
                <c:pt idx="100">
                  <c:v>2013</c:v>
                </c:pt>
                <c:pt idx="101">
                  <c:v>2014</c:v>
                </c:pt>
                <c:pt idx="102">
                  <c:v>2015</c:v>
                </c:pt>
                <c:pt idx="103">
                  <c:v>2016</c:v>
                </c:pt>
                <c:pt idx="104">
                  <c:v>2017</c:v>
                </c:pt>
                <c:pt idx="105">
                  <c:v>2018</c:v>
                </c:pt>
                <c:pt idx="106">
                  <c:v>2019</c:v>
                </c:pt>
                <c:pt idx="107">
                  <c:v>2020</c:v>
                </c:pt>
                <c:pt idx="108">
                  <c:v>2021</c:v>
                </c:pt>
                <c:pt idx="109">
                  <c:v>2022</c:v>
                </c:pt>
                <c:pt idx="110">
                  <c:v>2023</c:v>
                </c:pt>
                <c:pt idx="111">
                  <c:v>2024</c:v>
                </c:pt>
                <c:pt idx="112">
                  <c:v>2025</c:v>
                </c:pt>
                <c:pt idx="113">
                  <c:v>2026</c:v>
                </c:pt>
              </c:numCache>
            </c:numRef>
          </c:cat>
          <c:val>
            <c:numRef>
              <c:f>'Historical Tax Rates'!$B$2:$B$112</c:f>
              <c:numCache>
                <c:formatCode>0.0%</c:formatCode>
                <c:ptCount val="111"/>
                <c:pt idx="0">
                  <c:v>7.0000000000000007E-2</c:v>
                </c:pt>
                <c:pt idx="1">
                  <c:v>7.0000000000000007E-2</c:v>
                </c:pt>
                <c:pt idx="2">
                  <c:v>7.0000000000000007E-2</c:v>
                </c:pt>
                <c:pt idx="3">
                  <c:v>0.15</c:v>
                </c:pt>
                <c:pt idx="4">
                  <c:v>0.67</c:v>
                </c:pt>
                <c:pt idx="5">
                  <c:v>0.73</c:v>
                </c:pt>
                <c:pt idx="6">
                  <c:v>0.73</c:v>
                </c:pt>
                <c:pt idx="7">
                  <c:v>0.73</c:v>
                </c:pt>
                <c:pt idx="8">
                  <c:v>0.73</c:v>
                </c:pt>
                <c:pt idx="9">
                  <c:v>0.57999999999999996</c:v>
                </c:pt>
                <c:pt idx="10">
                  <c:v>0.57999999999999996</c:v>
                </c:pt>
                <c:pt idx="11">
                  <c:v>0.46</c:v>
                </c:pt>
                <c:pt idx="12">
                  <c:v>0.25</c:v>
                </c:pt>
                <c:pt idx="13">
                  <c:v>0.25</c:v>
                </c:pt>
                <c:pt idx="14">
                  <c:v>0.25</c:v>
                </c:pt>
                <c:pt idx="15">
                  <c:v>0.25</c:v>
                </c:pt>
                <c:pt idx="16">
                  <c:v>0.25</c:v>
                </c:pt>
                <c:pt idx="17">
                  <c:v>0.25</c:v>
                </c:pt>
                <c:pt idx="18">
                  <c:v>0.25</c:v>
                </c:pt>
                <c:pt idx="19">
                  <c:v>0.63</c:v>
                </c:pt>
                <c:pt idx="20">
                  <c:v>0.63</c:v>
                </c:pt>
                <c:pt idx="21">
                  <c:v>0.63</c:v>
                </c:pt>
                <c:pt idx="22">
                  <c:v>0.63</c:v>
                </c:pt>
                <c:pt idx="23">
                  <c:v>0.79</c:v>
                </c:pt>
                <c:pt idx="24">
                  <c:v>0.79</c:v>
                </c:pt>
                <c:pt idx="25">
                  <c:v>0.79</c:v>
                </c:pt>
                <c:pt idx="26">
                  <c:v>0.79</c:v>
                </c:pt>
                <c:pt idx="27">
                  <c:v>0.79</c:v>
                </c:pt>
                <c:pt idx="28">
                  <c:v>0.81</c:v>
                </c:pt>
                <c:pt idx="29">
                  <c:v>0.88</c:v>
                </c:pt>
                <c:pt idx="30">
                  <c:v>0.88</c:v>
                </c:pt>
                <c:pt idx="31">
                  <c:v>0.94</c:v>
                </c:pt>
                <c:pt idx="32">
                  <c:v>0.91</c:v>
                </c:pt>
                <c:pt idx="33">
                  <c:v>0.91</c:v>
                </c:pt>
                <c:pt idx="34">
                  <c:v>0.91</c:v>
                </c:pt>
                <c:pt idx="35">
                  <c:v>0.91</c:v>
                </c:pt>
                <c:pt idx="36">
                  <c:v>0.91</c:v>
                </c:pt>
                <c:pt idx="37">
                  <c:v>0.91</c:v>
                </c:pt>
                <c:pt idx="38">
                  <c:v>0.91</c:v>
                </c:pt>
                <c:pt idx="39">
                  <c:v>0.91</c:v>
                </c:pt>
                <c:pt idx="40">
                  <c:v>0.91</c:v>
                </c:pt>
                <c:pt idx="41">
                  <c:v>0.91</c:v>
                </c:pt>
                <c:pt idx="42">
                  <c:v>0.91</c:v>
                </c:pt>
                <c:pt idx="43">
                  <c:v>0.91</c:v>
                </c:pt>
                <c:pt idx="44">
                  <c:v>0.91</c:v>
                </c:pt>
                <c:pt idx="45">
                  <c:v>0.91</c:v>
                </c:pt>
                <c:pt idx="46">
                  <c:v>0.91</c:v>
                </c:pt>
                <c:pt idx="47">
                  <c:v>0.91</c:v>
                </c:pt>
                <c:pt idx="48">
                  <c:v>0.91</c:v>
                </c:pt>
                <c:pt idx="49">
                  <c:v>0.91</c:v>
                </c:pt>
                <c:pt idx="50">
                  <c:v>0.91</c:v>
                </c:pt>
                <c:pt idx="51">
                  <c:v>0.77</c:v>
                </c:pt>
                <c:pt idx="52">
                  <c:v>0.7</c:v>
                </c:pt>
                <c:pt idx="53">
                  <c:v>0.7</c:v>
                </c:pt>
                <c:pt idx="54">
                  <c:v>0.7</c:v>
                </c:pt>
                <c:pt idx="55">
                  <c:v>0.7</c:v>
                </c:pt>
                <c:pt idx="56">
                  <c:v>0.7</c:v>
                </c:pt>
                <c:pt idx="57">
                  <c:v>0.7</c:v>
                </c:pt>
                <c:pt idx="58">
                  <c:v>0.7</c:v>
                </c:pt>
                <c:pt idx="59">
                  <c:v>0.7</c:v>
                </c:pt>
                <c:pt idx="60">
                  <c:v>0.7</c:v>
                </c:pt>
                <c:pt idx="61">
                  <c:v>0.7</c:v>
                </c:pt>
                <c:pt idx="62">
                  <c:v>0.7</c:v>
                </c:pt>
                <c:pt idx="63">
                  <c:v>0.7</c:v>
                </c:pt>
                <c:pt idx="64">
                  <c:v>0.7</c:v>
                </c:pt>
                <c:pt idx="65">
                  <c:v>0.7</c:v>
                </c:pt>
                <c:pt idx="66">
                  <c:v>0.7</c:v>
                </c:pt>
                <c:pt idx="67">
                  <c:v>0.7</c:v>
                </c:pt>
                <c:pt idx="68">
                  <c:v>0.7</c:v>
                </c:pt>
                <c:pt idx="69">
                  <c:v>0.5</c:v>
                </c:pt>
                <c:pt idx="70">
                  <c:v>0.5</c:v>
                </c:pt>
                <c:pt idx="71">
                  <c:v>0.5</c:v>
                </c:pt>
                <c:pt idx="72">
                  <c:v>0.5</c:v>
                </c:pt>
                <c:pt idx="73">
                  <c:v>0.5</c:v>
                </c:pt>
                <c:pt idx="74">
                  <c:v>0.38500000000000001</c:v>
                </c:pt>
                <c:pt idx="75">
                  <c:v>0.28000000000000003</c:v>
                </c:pt>
                <c:pt idx="76">
                  <c:v>0.28000000000000003</c:v>
                </c:pt>
                <c:pt idx="77">
                  <c:v>0.28000000000000003</c:v>
                </c:pt>
                <c:pt idx="78">
                  <c:v>0.31</c:v>
                </c:pt>
                <c:pt idx="79">
                  <c:v>0.31</c:v>
                </c:pt>
                <c:pt idx="80">
                  <c:v>0.39600000000000002</c:v>
                </c:pt>
                <c:pt idx="81">
                  <c:v>0.39600000000000002</c:v>
                </c:pt>
                <c:pt idx="82">
                  <c:v>0.39600000000000002</c:v>
                </c:pt>
                <c:pt idx="83">
                  <c:v>0.39600000000000002</c:v>
                </c:pt>
                <c:pt idx="84">
                  <c:v>0.39600000000000002</c:v>
                </c:pt>
                <c:pt idx="85">
                  <c:v>0.39600000000000002</c:v>
                </c:pt>
                <c:pt idx="86">
                  <c:v>0.39600000000000002</c:v>
                </c:pt>
                <c:pt idx="87">
                  <c:v>0.39600000000000002</c:v>
                </c:pt>
                <c:pt idx="88">
                  <c:v>0.39100000000000001</c:v>
                </c:pt>
                <c:pt idx="89">
                  <c:v>0.38600000000000001</c:v>
                </c:pt>
                <c:pt idx="90">
                  <c:v>0.35</c:v>
                </c:pt>
                <c:pt idx="91">
                  <c:v>0.35</c:v>
                </c:pt>
                <c:pt idx="92">
                  <c:v>0.35</c:v>
                </c:pt>
                <c:pt idx="93">
                  <c:v>0.35</c:v>
                </c:pt>
                <c:pt idx="94">
                  <c:v>0.35</c:v>
                </c:pt>
                <c:pt idx="95">
                  <c:v>0.35</c:v>
                </c:pt>
                <c:pt idx="96">
                  <c:v>0.35</c:v>
                </c:pt>
                <c:pt idx="97">
                  <c:v>0.35</c:v>
                </c:pt>
                <c:pt idx="98">
                  <c:v>0.35</c:v>
                </c:pt>
                <c:pt idx="99">
                  <c:v>0.35</c:v>
                </c:pt>
                <c:pt idx="100">
                  <c:v>0.39600000000000002</c:v>
                </c:pt>
                <c:pt idx="101">
                  <c:v>0.39600000000000002</c:v>
                </c:pt>
                <c:pt idx="102">
                  <c:v>0.39600000000000002</c:v>
                </c:pt>
                <c:pt idx="103">
                  <c:v>0.39600000000000002</c:v>
                </c:pt>
                <c:pt idx="104">
                  <c:v>0.39600000000000002</c:v>
                </c:pt>
                <c:pt idx="105">
                  <c:v>0.37</c:v>
                </c:pt>
                <c:pt idx="106">
                  <c:v>0.37</c:v>
                </c:pt>
                <c:pt idx="107">
                  <c:v>0.37</c:v>
                </c:pt>
                <c:pt idx="108">
                  <c:v>0.37</c:v>
                </c:pt>
                <c:pt idx="109">
                  <c:v>0.37</c:v>
                </c:pt>
                <c:pt idx="110">
                  <c:v>0.37</c:v>
                </c:pt>
              </c:numCache>
            </c:numRef>
          </c:val>
          <c:smooth val="0"/>
          <c:extLst>
            <c:ext xmlns:c16="http://schemas.microsoft.com/office/drawing/2014/chart" uri="{C3380CC4-5D6E-409C-BE32-E72D297353CC}">
              <c16:uniqueId val="{00000000-09C7-46A3-9443-5DB9E210DF48}"/>
            </c:ext>
          </c:extLst>
        </c:ser>
        <c:dLbls>
          <c:showLegendKey val="0"/>
          <c:showVal val="0"/>
          <c:showCatName val="0"/>
          <c:showSerName val="0"/>
          <c:showPercent val="0"/>
          <c:showBubbleSize val="0"/>
        </c:dLbls>
        <c:smooth val="0"/>
        <c:axId val="2045115088"/>
        <c:axId val="2045115632"/>
      </c:lineChart>
      <c:catAx>
        <c:axId val="2045115088"/>
        <c:scaling>
          <c:orientation val="minMax"/>
        </c:scaling>
        <c:delete val="0"/>
        <c:axPos val="b"/>
        <c:numFmt formatCode="General" sourceLinked="1"/>
        <c:majorTickMark val="out"/>
        <c:minorTickMark val="none"/>
        <c:tickLblPos val="nextTo"/>
        <c:crossAx val="2045115632"/>
        <c:crosses val="autoZero"/>
        <c:auto val="1"/>
        <c:lblAlgn val="ctr"/>
        <c:lblOffset val="100"/>
        <c:tickLblSkip val="5"/>
        <c:noMultiLvlLbl val="0"/>
      </c:catAx>
      <c:valAx>
        <c:axId val="2045115632"/>
        <c:scaling>
          <c:orientation val="minMax"/>
        </c:scaling>
        <c:delete val="0"/>
        <c:axPos val="l"/>
        <c:majorGridlines/>
        <c:numFmt formatCode="0.0%" sourceLinked="1"/>
        <c:majorTickMark val="out"/>
        <c:minorTickMark val="none"/>
        <c:tickLblPos val="nextTo"/>
        <c:crossAx val="2045115088"/>
        <c:crosses val="autoZero"/>
        <c:crossBetween val="between"/>
      </c:valAx>
    </c:plotArea>
    <c:plotVisOnly val="1"/>
    <c:dispBlanksAs val="gap"/>
    <c:showDLblsOverMax val="0"/>
  </c:chart>
  <c:spPr>
    <a:ln w="57150">
      <a:solidFill>
        <a:schemeClr val="tx2"/>
      </a:solidFill>
    </a:ln>
  </c:spPr>
  <c:txPr>
    <a:bodyPr/>
    <a:lstStyle/>
    <a:p>
      <a:pPr>
        <a:defRPr b="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43AB8-7166-4E18-88E6-B9E2BE67157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3406B49-026A-44CC-9B0A-0553B0D22172}">
      <dgm:prSet custT="1"/>
      <dgm:spPr/>
      <dgm:t>
        <a:bodyPr/>
        <a:lstStyle/>
        <a:p>
          <a:pPr>
            <a:lnSpc>
              <a:spcPct val="100000"/>
            </a:lnSpc>
          </a:pPr>
          <a:r>
            <a:rPr lang="en-US" sz="2000" b="0" i="0" dirty="0"/>
            <a:t>Retirement Income Sources</a:t>
          </a:r>
          <a:endParaRPr lang="en-US" sz="2000" dirty="0"/>
        </a:p>
      </dgm:t>
    </dgm:pt>
    <dgm:pt modelId="{34B56649-AA73-4B10-ABF3-CFC8B80CAD0E}" type="parTrans" cxnId="{227F165C-2661-458A-8B7E-268E549BA39B}">
      <dgm:prSet/>
      <dgm:spPr/>
      <dgm:t>
        <a:bodyPr/>
        <a:lstStyle/>
        <a:p>
          <a:endParaRPr lang="en-US"/>
        </a:p>
      </dgm:t>
    </dgm:pt>
    <dgm:pt modelId="{214D4638-F3D8-4650-B872-A0EC6696DB75}" type="sibTrans" cxnId="{227F165C-2661-458A-8B7E-268E549BA39B}">
      <dgm:prSet/>
      <dgm:spPr/>
      <dgm:t>
        <a:bodyPr/>
        <a:lstStyle/>
        <a:p>
          <a:endParaRPr lang="en-US"/>
        </a:p>
      </dgm:t>
    </dgm:pt>
    <dgm:pt modelId="{D19147AD-2C6E-4224-987C-2C572A03437A}">
      <dgm:prSet custT="1"/>
      <dgm:spPr/>
      <dgm:t>
        <a:bodyPr/>
        <a:lstStyle/>
        <a:p>
          <a:pPr>
            <a:lnSpc>
              <a:spcPct val="100000"/>
            </a:lnSpc>
          </a:pPr>
          <a:r>
            <a:rPr lang="en-US" sz="2000" b="0" i="0" dirty="0"/>
            <a:t>Social Security Claiming Strategies</a:t>
          </a:r>
          <a:endParaRPr lang="en-US" sz="2000" dirty="0"/>
        </a:p>
      </dgm:t>
    </dgm:pt>
    <dgm:pt modelId="{FDEBD906-C236-407B-BC72-24AC9CE09A08}" type="parTrans" cxnId="{2CBFDAE9-C4C6-4D29-B3EB-698AF9E825C4}">
      <dgm:prSet/>
      <dgm:spPr/>
      <dgm:t>
        <a:bodyPr/>
        <a:lstStyle/>
        <a:p>
          <a:endParaRPr lang="en-US"/>
        </a:p>
      </dgm:t>
    </dgm:pt>
    <dgm:pt modelId="{3AAF4135-A3E0-462E-9707-E096F15E1ACA}" type="sibTrans" cxnId="{2CBFDAE9-C4C6-4D29-B3EB-698AF9E825C4}">
      <dgm:prSet/>
      <dgm:spPr/>
      <dgm:t>
        <a:bodyPr/>
        <a:lstStyle/>
        <a:p>
          <a:endParaRPr lang="en-US"/>
        </a:p>
      </dgm:t>
    </dgm:pt>
    <dgm:pt modelId="{E64A3A67-EB3F-4E76-ADB7-57CBF0C421A9}">
      <dgm:prSet custT="1"/>
      <dgm:spPr/>
      <dgm:t>
        <a:bodyPr/>
        <a:lstStyle/>
        <a:p>
          <a:pPr>
            <a:lnSpc>
              <a:spcPct val="100000"/>
            </a:lnSpc>
          </a:pPr>
          <a:r>
            <a:rPr lang="en-US" sz="2000" b="0" i="0" dirty="0"/>
            <a:t>Pensions</a:t>
          </a:r>
          <a:endParaRPr lang="en-US" sz="2000" dirty="0"/>
        </a:p>
      </dgm:t>
    </dgm:pt>
    <dgm:pt modelId="{806D1300-8B63-4B54-8511-36A131A1B6BD}" type="parTrans" cxnId="{26268B37-3119-4A03-A516-02C7F0EF30B3}">
      <dgm:prSet/>
      <dgm:spPr/>
      <dgm:t>
        <a:bodyPr/>
        <a:lstStyle/>
        <a:p>
          <a:endParaRPr lang="en-US"/>
        </a:p>
      </dgm:t>
    </dgm:pt>
    <dgm:pt modelId="{D954133A-2926-4651-A799-B0455A96DE13}" type="sibTrans" cxnId="{26268B37-3119-4A03-A516-02C7F0EF30B3}">
      <dgm:prSet/>
      <dgm:spPr/>
      <dgm:t>
        <a:bodyPr/>
        <a:lstStyle/>
        <a:p>
          <a:endParaRPr lang="en-US"/>
        </a:p>
      </dgm:t>
    </dgm:pt>
    <dgm:pt modelId="{053B47FB-0D0F-4E7F-9E0F-DBE21B3434FD}">
      <dgm:prSet custT="1"/>
      <dgm:spPr/>
      <dgm:t>
        <a:bodyPr/>
        <a:lstStyle/>
        <a:p>
          <a:pPr>
            <a:lnSpc>
              <a:spcPct val="100000"/>
            </a:lnSpc>
          </a:pPr>
          <a:r>
            <a:rPr lang="en-US" sz="2000" b="0" i="0" dirty="0"/>
            <a:t>Retirement Accounts and Retirement Income Cash Flow</a:t>
          </a:r>
          <a:endParaRPr lang="en-US" sz="2000" dirty="0"/>
        </a:p>
      </dgm:t>
    </dgm:pt>
    <dgm:pt modelId="{49C2BFAB-3674-45A9-8692-961162E1597D}" type="parTrans" cxnId="{28B2C72F-EEE5-4F66-A387-F0AB642DAA45}">
      <dgm:prSet/>
      <dgm:spPr/>
      <dgm:t>
        <a:bodyPr/>
        <a:lstStyle/>
        <a:p>
          <a:endParaRPr lang="en-US"/>
        </a:p>
      </dgm:t>
    </dgm:pt>
    <dgm:pt modelId="{E7DEA716-CA9F-4D8F-84C8-1E28293CCCCB}" type="sibTrans" cxnId="{28B2C72F-EEE5-4F66-A387-F0AB642DAA45}">
      <dgm:prSet/>
      <dgm:spPr/>
      <dgm:t>
        <a:bodyPr/>
        <a:lstStyle/>
        <a:p>
          <a:endParaRPr lang="en-US"/>
        </a:p>
      </dgm:t>
    </dgm:pt>
    <dgm:pt modelId="{A99D62F8-D028-455D-9846-49C191198F21}">
      <dgm:prSet custT="1"/>
      <dgm:spPr/>
      <dgm:t>
        <a:bodyPr/>
        <a:lstStyle/>
        <a:p>
          <a:pPr>
            <a:lnSpc>
              <a:spcPct val="100000"/>
            </a:lnSpc>
          </a:pPr>
          <a:r>
            <a:rPr lang="en-US" sz="2000" b="0" i="0" dirty="0"/>
            <a:t>Taxes &amp; Medicare</a:t>
          </a:r>
          <a:endParaRPr lang="en-US" sz="2000" dirty="0"/>
        </a:p>
      </dgm:t>
    </dgm:pt>
    <dgm:pt modelId="{BCEB41F9-0EC8-4C6D-9CCF-25150078E80A}" type="parTrans" cxnId="{6EE2AE8C-6785-485E-B4F1-BF2DCECC3005}">
      <dgm:prSet/>
      <dgm:spPr/>
      <dgm:t>
        <a:bodyPr/>
        <a:lstStyle/>
        <a:p>
          <a:endParaRPr lang="en-US"/>
        </a:p>
      </dgm:t>
    </dgm:pt>
    <dgm:pt modelId="{E6D133FC-D00F-412E-86B4-76DE95066B2B}" type="sibTrans" cxnId="{6EE2AE8C-6785-485E-B4F1-BF2DCECC3005}">
      <dgm:prSet/>
      <dgm:spPr/>
      <dgm:t>
        <a:bodyPr/>
        <a:lstStyle/>
        <a:p>
          <a:endParaRPr lang="en-US"/>
        </a:p>
      </dgm:t>
    </dgm:pt>
    <dgm:pt modelId="{FBA7C01E-C51C-4068-A462-914412EC98A2}">
      <dgm:prSet custT="1"/>
      <dgm:spPr/>
      <dgm:t>
        <a:bodyPr/>
        <a:lstStyle/>
        <a:p>
          <a:pPr>
            <a:lnSpc>
              <a:spcPct val="100000"/>
            </a:lnSpc>
          </a:pPr>
          <a:r>
            <a:rPr lang="en-US" sz="2000" dirty="0"/>
            <a:t>Call to Action</a:t>
          </a:r>
        </a:p>
      </dgm:t>
    </dgm:pt>
    <dgm:pt modelId="{429A87D2-CB62-4B4C-888F-A2729E58F286}" type="parTrans" cxnId="{E8DEEFEC-363F-4D9A-B2F5-28F89A409F77}">
      <dgm:prSet/>
      <dgm:spPr/>
      <dgm:t>
        <a:bodyPr/>
        <a:lstStyle/>
        <a:p>
          <a:endParaRPr lang="en-US"/>
        </a:p>
      </dgm:t>
    </dgm:pt>
    <dgm:pt modelId="{A8010FFD-A2C5-444C-9B4F-B206DF7F5362}" type="sibTrans" cxnId="{E8DEEFEC-363F-4D9A-B2F5-28F89A409F77}">
      <dgm:prSet/>
      <dgm:spPr/>
      <dgm:t>
        <a:bodyPr/>
        <a:lstStyle/>
        <a:p>
          <a:endParaRPr lang="en-US"/>
        </a:p>
      </dgm:t>
    </dgm:pt>
    <dgm:pt modelId="{92630D4C-E6D9-4280-9987-CC05FFDEE148}" type="pres">
      <dgm:prSet presAssocID="{45A43AB8-7166-4E18-88E6-B9E2BE671571}" presName="root" presStyleCnt="0">
        <dgm:presLayoutVars>
          <dgm:dir/>
          <dgm:resizeHandles val="exact"/>
        </dgm:presLayoutVars>
      </dgm:prSet>
      <dgm:spPr/>
    </dgm:pt>
    <dgm:pt modelId="{B9C3E633-63D9-4506-AD89-4D45B39ED40F}" type="pres">
      <dgm:prSet presAssocID="{F3406B49-026A-44CC-9B0A-0553B0D22172}" presName="compNode" presStyleCnt="0"/>
      <dgm:spPr/>
    </dgm:pt>
    <dgm:pt modelId="{DF6EC1BF-5F69-438B-9A91-6B06EAA4537E}" type="pres">
      <dgm:prSet presAssocID="{F3406B49-026A-44CC-9B0A-0553B0D2217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ancial"/>
        </a:ext>
      </dgm:extLst>
    </dgm:pt>
    <dgm:pt modelId="{F77F71DD-2A2C-40C3-A729-0732F69C3CD9}" type="pres">
      <dgm:prSet presAssocID="{F3406B49-026A-44CC-9B0A-0553B0D22172}" presName="spaceRect" presStyleCnt="0"/>
      <dgm:spPr/>
    </dgm:pt>
    <dgm:pt modelId="{E8C2DB98-2033-41CB-9EA7-064B1EF19C34}" type="pres">
      <dgm:prSet presAssocID="{F3406B49-026A-44CC-9B0A-0553B0D22172}" presName="textRect" presStyleLbl="revTx" presStyleIdx="0" presStyleCnt="6">
        <dgm:presLayoutVars>
          <dgm:chMax val="1"/>
          <dgm:chPref val="1"/>
        </dgm:presLayoutVars>
      </dgm:prSet>
      <dgm:spPr/>
    </dgm:pt>
    <dgm:pt modelId="{B7009BF4-34D2-497F-A4A6-B6DB48E007E8}" type="pres">
      <dgm:prSet presAssocID="{214D4638-F3D8-4650-B872-A0EC6696DB75}" presName="sibTrans" presStyleCnt="0"/>
      <dgm:spPr/>
    </dgm:pt>
    <dgm:pt modelId="{9F5ADF37-1327-437D-9609-7B2A1A14E488}" type="pres">
      <dgm:prSet presAssocID="{D19147AD-2C6E-4224-987C-2C572A03437A}" presName="compNode" presStyleCnt="0"/>
      <dgm:spPr/>
    </dgm:pt>
    <dgm:pt modelId="{647169DC-7C96-4485-B32A-3EF5F4F2BC2B}" type="pres">
      <dgm:prSet presAssocID="{D19147AD-2C6E-4224-987C-2C572A03437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Secure"/>
        </a:ext>
      </dgm:extLst>
    </dgm:pt>
    <dgm:pt modelId="{FE798775-965C-4D13-A2AF-ACC7AB848C91}" type="pres">
      <dgm:prSet presAssocID="{D19147AD-2C6E-4224-987C-2C572A03437A}" presName="spaceRect" presStyleCnt="0"/>
      <dgm:spPr/>
    </dgm:pt>
    <dgm:pt modelId="{913C5529-1DAB-4A3F-ADA6-A38CA0BD4275}" type="pres">
      <dgm:prSet presAssocID="{D19147AD-2C6E-4224-987C-2C572A03437A}" presName="textRect" presStyleLbl="revTx" presStyleIdx="1" presStyleCnt="6">
        <dgm:presLayoutVars>
          <dgm:chMax val="1"/>
          <dgm:chPref val="1"/>
        </dgm:presLayoutVars>
      </dgm:prSet>
      <dgm:spPr/>
    </dgm:pt>
    <dgm:pt modelId="{0E197C35-80A0-4ACD-B019-BEBC0B50476F}" type="pres">
      <dgm:prSet presAssocID="{3AAF4135-A3E0-462E-9707-E096F15E1ACA}" presName="sibTrans" presStyleCnt="0"/>
      <dgm:spPr/>
    </dgm:pt>
    <dgm:pt modelId="{FDDD519E-0FB9-4B0D-8C10-9D536141DC25}" type="pres">
      <dgm:prSet presAssocID="{E64A3A67-EB3F-4E76-ADB7-57CBF0C421A9}" presName="compNode" presStyleCnt="0"/>
      <dgm:spPr/>
    </dgm:pt>
    <dgm:pt modelId="{63DF3E08-7AD0-433D-94D2-573303DA68F5}" type="pres">
      <dgm:prSet presAssocID="{E64A3A67-EB3F-4E76-ADB7-57CBF0C421A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bric Report Library"/>
        </a:ext>
      </dgm:extLst>
    </dgm:pt>
    <dgm:pt modelId="{56A146F4-63EE-4742-B8D5-273D7B0107CF}" type="pres">
      <dgm:prSet presAssocID="{E64A3A67-EB3F-4E76-ADB7-57CBF0C421A9}" presName="spaceRect" presStyleCnt="0"/>
      <dgm:spPr/>
    </dgm:pt>
    <dgm:pt modelId="{D8C6CE74-4150-45C9-A1C0-6001E8A946E1}" type="pres">
      <dgm:prSet presAssocID="{E64A3A67-EB3F-4E76-ADB7-57CBF0C421A9}" presName="textRect" presStyleLbl="revTx" presStyleIdx="2" presStyleCnt="6">
        <dgm:presLayoutVars>
          <dgm:chMax val="1"/>
          <dgm:chPref val="1"/>
        </dgm:presLayoutVars>
      </dgm:prSet>
      <dgm:spPr/>
    </dgm:pt>
    <dgm:pt modelId="{6A846E5E-7B23-4C3C-A8C6-B9012BD97D93}" type="pres">
      <dgm:prSet presAssocID="{D954133A-2926-4651-A799-B0455A96DE13}" presName="sibTrans" presStyleCnt="0"/>
      <dgm:spPr/>
    </dgm:pt>
    <dgm:pt modelId="{8A39EDE4-DD4F-4538-B92E-BC1CBB909235}" type="pres">
      <dgm:prSet presAssocID="{053B47FB-0D0F-4E7F-9E0F-DBE21B3434FD}" presName="compNode" presStyleCnt="0"/>
      <dgm:spPr/>
    </dgm:pt>
    <dgm:pt modelId="{664851C2-068E-45BB-AA89-639B1BAD76AC}" type="pres">
      <dgm:prSet presAssocID="{053B47FB-0D0F-4E7F-9E0F-DBE21B3434F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7E11F0F1-9688-4395-91FD-6AD222C39B89}" type="pres">
      <dgm:prSet presAssocID="{053B47FB-0D0F-4E7F-9E0F-DBE21B3434FD}" presName="spaceRect" presStyleCnt="0"/>
      <dgm:spPr/>
    </dgm:pt>
    <dgm:pt modelId="{689AC0B0-373E-459E-9727-5D6A24D46575}" type="pres">
      <dgm:prSet presAssocID="{053B47FB-0D0F-4E7F-9E0F-DBE21B3434FD}" presName="textRect" presStyleLbl="revTx" presStyleIdx="3" presStyleCnt="6">
        <dgm:presLayoutVars>
          <dgm:chMax val="1"/>
          <dgm:chPref val="1"/>
        </dgm:presLayoutVars>
      </dgm:prSet>
      <dgm:spPr/>
    </dgm:pt>
    <dgm:pt modelId="{CA3D3250-A449-4AB0-98BB-114D66897926}" type="pres">
      <dgm:prSet presAssocID="{E7DEA716-CA9F-4D8F-84C8-1E28293CCCCB}" presName="sibTrans" presStyleCnt="0"/>
      <dgm:spPr/>
    </dgm:pt>
    <dgm:pt modelId="{648604F6-0D30-4CE4-85A0-80F644A97853}" type="pres">
      <dgm:prSet presAssocID="{A99D62F8-D028-455D-9846-49C191198F21}" presName="compNode" presStyleCnt="0"/>
      <dgm:spPr/>
    </dgm:pt>
    <dgm:pt modelId="{8E22A0E0-D549-4068-A774-3854DD3C4D9E}" type="pres">
      <dgm:prSet presAssocID="{A99D62F8-D028-455D-9846-49C191198F2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lth"/>
        </a:ext>
      </dgm:extLst>
    </dgm:pt>
    <dgm:pt modelId="{57612A0C-270D-48D2-91DF-768FA972C3E9}" type="pres">
      <dgm:prSet presAssocID="{A99D62F8-D028-455D-9846-49C191198F21}" presName="spaceRect" presStyleCnt="0"/>
      <dgm:spPr/>
    </dgm:pt>
    <dgm:pt modelId="{7AB4037D-7116-4812-8C0F-4CCEDEB04E77}" type="pres">
      <dgm:prSet presAssocID="{A99D62F8-D028-455D-9846-49C191198F21}" presName="textRect" presStyleLbl="revTx" presStyleIdx="4" presStyleCnt="6">
        <dgm:presLayoutVars>
          <dgm:chMax val="1"/>
          <dgm:chPref val="1"/>
        </dgm:presLayoutVars>
      </dgm:prSet>
      <dgm:spPr/>
    </dgm:pt>
    <dgm:pt modelId="{E46656B6-4A5A-46C3-B6D9-0E25033BE3C0}" type="pres">
      <dgm:prSet presAssocID="{E6D133FC-D00F-412E-86B4-76DE95066B2B}" presName="sibTrans" presStyleCnt="0"/>
      <dgm:spPr/>
    </dgm:pt>
    <dgm:pt modelId="{B14C99D0-F826-40CD-AED8-B6C26E62CB08}" type="pres">
      <dgm:prSet presAssocID="{FBA7C01E-C51C-4068-A462-914412EC98A2}" presName="compNode" presStyleCnt="0"/>
      <dgm:spPr/>
    </dgm:pt>
    <dgm:pt modelId="{17EA5C6F-1089-4338-8E2C-F6E553F8810C}" type="pres">
      <dgm:prSet presAssocID="{FBA7C01E-C51C-4068-A462-914412EC98A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ork Item Bug"/>
        </a:ext>
      </dgm:extLst>
    </dgm:pt>
    <dgm:pt modelId="{6FFCF155-7328-4A9E-82ED-F7A3E46FDF3E}" type="pres">
      <dgm:prSet presAssocID="{FBA7C01E-C51C-4068-A462-914412EC98A2}" presName="spaceRect" presStyleCnt="0"/>
      <dgm:spPr/>
    </dgm:pt>
    <dgm:pt modelId="{277B6CF4-2291-438E-A14F-0BCC5F1A0A91}" type="pres">
      <dgm:prSet presAssocID="{FBA7C01E-C51C-4068-A462-914412EC98A2}" presName="textRect" presStyleLbl="revTx" presStyleIdx="5" presStyleCnt="6">
        <dgm:presLayoutVars>
          <dgm:chMax val="1"/>
          <dgm:chPref val="1"/>
        </dgm:presLayoutVars>
      </dgm:prSet>
      <dgm:spPr/>
    </dgm:pt>
  </dgm:ptLst>
  <dgm:cxnLst>
    <dgm:cxn modelId="{28B2C72F-EEE5-4F66-A387-F0AB642DAA45}" srcId="{45A43AB8-7166-4E18-88E6-B9E2BE671571}" destId="{053B47FB-0D0F-4E7F-9E0F-DBE21B3434FD}" srcOrd="3" destOrd="0" parTransId="{49C2BFAB-3674-45A9-8692-961162E1597D}" sibTransId="{E7DEA716-CA9F-4D8F-84C8-1E28293CCCCB}"/>
    <dgm:cxn modelId="{26268B37-3119-4A03-A516-02C7F0EF30B3}" srcId="{45A43AB8-7166-4E18-88E6-B9E2BE671571}" destId="{E64A3A67-EB3F-4E76-ADB7-57CBF0C421A9}" srcOrd="2" destOrd="0" parTransId="{806D1300-8B63-4B54-8511-36A131A1B6BD}" sibTransId="{D954133A-2926-4651-A799-B0455A96DE13}"/>
    <dgm:cxn modelId="{EC9E903D-9B5E-4C07-B3FC-4D57F37F7B7F}" type="presOf" srcId="{FBA7C01E-C51C-4068-A462-914412EC98A2}" destId="{277B6CF4-2291-438E-A14F-0BCC5F1A0A91}" srcOrd="0" destOrd="0" presId="urn:microsoft.com/office/officeart/2018/2/layout/IconLabelList"/>
    <dgm:cxn modelId="{227F165C-2661-458A-8B7E-268E549BA39B}" srcId="{45A43AB8-7166-4E18-88E6-B9E2BE671571}" destId="{F3406B49-026A-44CC-9B0A-0553B0D22172}" srcOrd="0" destOrd="0" parTransId="{34B56649-AA73-4B10-ABF3-CFC8B80CAD0E}" sibTransId="{214D4638-F3D8-4650-B872-A0EC6696DB75}"/>
    <dgm:cxn modelId="{66D29D52-A314-40C9-9CEF-5BE6B65FAE03}" type="presOf" srcId="{A99D62F8-D028-455D-9846-49C191198F21}" destId="{7AB4037D-7116-4812-8C0F-4CCEDEB04E77}" srcOrd="0" destOrd="0" presId="urn:microsoft.com/office/officeart/2018/2/layout/IconLabelList"/>
    <dgm:cxn modelId="{6EE2AE8C-6785-485E-B4F1-BF2DCECC3005}" srcId="{45A43AB8-7166-4E18-88E6-B9E2BE671571}" destId="{A99D62F8-D028-455D-9846-49C191198F21}" srcOrd="4" destOrd="0" parTransId="{BCEB41F9-0EC8-4C6D-9CCF-25150078E80A}" sibTransId="{E6D133FC-D00F-412E-86B4-76DE95066B2B}"/>
    <dgm:cxn modelId="{8CB7BFA1-65C4-4EC9-BDBF-F71C7945E175}" type="presOf" srcId="{D19147AD-2C6E-4224-987C-2C572A03437A}" destId="{913C5529-1DAB-4A3F-ADA6-A38CA0BD4275}" srcOrd="0" destOrd="0" presId="urn:microsoft.com/office/officeart/2018/2/layout/IconLabelList"/>
    <dgm:cxn modelId="{91933CB0-135B-4EB9-B89A-4B5C26E26C9F}" type="presOf" srcId="{053B47FB-0D0F-4E7F-9E0F-DBE21B3434FD}" destId="{689AC0B0-373E-459E-9727-5D6A24D46575}" srcOrd="0" destOrd="0" presId="urn:microsoft.com/office/officeart/2018/2/layout/IconLabelList"/>
    <dgm:cxn modelId="{34B3F1B7-5A0B-488C-BDEB-8B328C22FC5A}" type="presOf" srcId="{F3406B49-026A-44CC-9B0A-0553B0D22172}" destId="{E8C2DB98-2033-41CB-9EA7-064B1EF19C34}" srcOrd="0" destOrd="0" presId="urn:microsoft.com/office/officeart/2018/2/layout/IconLabelList"/>
    <dgm:cxn modelId="{54A462DF-9AD9-4883-ACB9-1868A89E69AB}" type="presOf" srcId="{E64A3A67-EB3F-4E76-ADB7-57CBF0C421A9}" destId="{D8C6CE74-4150-45C9-A1C0-6001E8A946E1}" srcOrd="0" destOrd="0" presId="urn:microsoft.com/office/officeart/2018/2/layout/IconLabelList"/>
    <dgm:cxn modelId="{89BA85E0-9606-4CE0-909E-ED6AF11A5DE9}" type="presOf" srcId="{45A43AB8-7166-4E18-88E6-B9E2BE671571}" destId="{92630D4C-E6D9-4280-9987-CC05FFDEE148}" srcOrd="0" destOrd="0" presId="urn:microsoft.com/office/officeart/2018/2/layout/IconLabelList"/>
    <dgm:cxn modelId="{2CBFDAE9-C4C6-4D29-B3EB-698AF9E825C4}" srcId="{45A43AB8-7166-4E18-88E6-B9E2BE671571}" destId="{D19147AD-2C6E-4224-987C-2C572A03437A}" srcOrd="1" destOrd="0" parTransId="{FDEBD906-C236-407B-BC72-24AC9CE09A08}" sibTransId="{3AAF4135-A3E0-462E-9707-E096F15E1ACA}"/>
    <dgm:cxn modelId="{E8DEEFEC-363F-4D9A-B2F5-28F89A409F77}" srcId="{45A43AB8-7166-4E18-88E6-B9E2BE671571}" destId="{FBA7C01E-C51C-4068-A462-914412EC98A2}" srcOrd="5" destOrd="0" parTransId="{429A87D2-CB62-4B4C-888F-A2729E58F286}" sibTransId="{A8010FFD-A2C5-444C-9B4F-B206DF7F5362}"/>
    <dgm:cxn modelId="{87643DFB-F841-4494-A222-AA9B37C32E99}" type="presParOf" srcId="{92630D4C-E6D9-4280-9987-CC05FFDEE148}" destId="{B9C3E633-63D9-4506-AD89-4D45B39ED40F}" srcOrd="0" destOrd="0" presId="urn:microsoft.com/office/officeart/2018/2/layout/IconLabelList"/>
    <dgm:cxn modelId="{55C8895C-BED5-4EC0-BECE-39411AEE28AA}" type="presParOf" srcId="{B9C3E633-63D9-4506-AD89-4D45B39ED40F}" destId="{DF6EC1BF-5F69-438B-9A91-6B06EAA4537E}" srcOrd="0" destOrd="0" presId="urn:microsoft.com/office/officeart/2018/2/layout/IconLabelList"/>
    <dgm:cxn modelId="{D962AE26-3CAA-4C94-95A5-D0CF4B46AE54}" type="presParOf" srcId="{B9C3E633-63D9-4506-AD89-4D45B39ED40F}" destId="{F77F71DD-2A2C-40C3-A729-0732F69C3CD9}" srcOrd="1" destOrd="0" presId="urn:microsoft.com/office/officeart/2018/2/layout/IconLabelList"/>
    <dgm:cxn modelId="{BC64FDA3-F5D0-4F2C-A27C-811B794B3CF7}" type="presParOf" srcId="{B9C3E633-63D9-4506-AD89-4D45B39ED40F}" destId="{E8C2DB98-2033-41CB-9EA7-064B1EF19C34}" srcOrd="2" destOrd="0" presId="urn:microsoft.com/office/officeart/2018/2/layout/IconLabelList"/>
    <dgm:cxn modelId="{4839F977-C988-47ED-A638-D6B59057BE77}" type="presParOf" srcId="{92630D4C-E6D9-4280-9987-CC05FFDEE148}" destId="{B7009BF4-34D2-497F-A4A6-B6DB48E007E8}" srcOrd="1" destOrd="0" presId="urn:microsoft.com/office/officeart/2018/2/layout/IconLabelList"/>
    <dgm:cxn modelId="{FA723BAE-5CDF-4ECF-AD3F-CF1508BC6535}" type="presParOf" srcId="{92630D4C-E6D9-4280-9987-CC05FFDEE148}" destId="{9F5ADF37-1327-437D-9609-7B2A1A14E488}" srcOrd="2" destOrd="0" presId="urn:microsoft.com/office/officeart/2018/2/layout/IconLabelList"/>
    <dgm:cxn modelId="{9B41981B-A8C4-4882-856A-70A22CD80663}" type="presParOf" srcId="{9F5ADF37-1327-437D-9609-7B2A1A14E488}" destId="{647169DC-7C96-4485-B32A-3EF5F4F2BC2B}" srcOrd="0" destOrd="0" presId="urn:microsoft.com/office/officeart/2018/2/layout/IconLabelList"/>
    <dgm:cxn modelId="{8020A808-7D9E-4435-88ED-89DD891E6FB9}" type="presParOf" srcId="{9F5ADF37-1327-437D-9609-7B2A1A14E488}" destId="{FE798775-965C-4D13-A2AF-ACC7AB848C91}" srcOrd="1" destOrd="0" presId="urn:microsoft.com/office/officeart/2018/2/layout/IconLabelList"/>
    <dgm:cxn modelId="{9C9E2BE8-C910-47E3-A54C-AA1F53D4A477}" type="presParOf" srcId="{9F5ADF37-1327-437D-9609-7B2A1A14E488}" destId="{913C5529-1DAB-4A3F-ADA6-A38CA0BD4275}" srcOrd="2" destOrd="0" presId="urn:microsoft.com/office/officeart/2018/2/layout/IconLabelList"/>
    <dgm:cxn modelId="{AA7FC689-73C6-4851-8512-40DB920B8813}" type="presParOf" srcId="{92630D4C-E6D9-4280-9987-CC05FFDEE148}" destId="{0E197C35-80A0-4ACD-B019-BEBC0B50476F}" srcOrd="3" destOrd="0" presId="urn:microsoft.com/office/officeart/2018/2/layout/IconLabelList"/>
    <dgm:cxn modelId="{24BE8FF0-A99C-4B06-9540-139BF5E65670}" type="presParOf" srcId="{92630D4C-E6D9-4280-9987-CC05FFDEE148}" destId="{FDDD519E-0FB9-4B0D-8C10-9D536141DC25}" srcOrd="4" destOrd="0" presId="urn:microsoft.com/office/officeart/2018/2/layout/IconLabelList"/>
    <dgm:cxn modelId="{5F9FCB13-159E-46AE-9B1A-0CE5EDDEA82F}" type="presParOf" srcId="{FDDD519E-0FB9-4B0D-8C10-9D536141DC25}" destId="{63DF3E08-7AD0-433D-94D2-573303DA68F5}" srcOrd="0" destOrd="0" presId="urn:microsoft.com/office/officeart/2018/2/layout/IconLabelList"/>
    <dgm:cxn modelId="{46583718-4FB1-4766-9C24-3E4CB50DF542}" type="presParOf" srcId="{FDDD519E-0FB9-4B0D-8C10-9D536141DC25}" destId="{56A146F4-63EE-4742-B8D5-273D7B0107CF}" srcOrd="1" destOrd="0" presId="urn:microsoft.com/office/officeart/2018/2/layout/IconLabelList"/>
    <dgm:cxn modelId="{68326A67-10A2-440F-9047-5B9529D0C484}" type="presParOf" srcId="{FDDD519E-0FB9-4B0D-8C10-9D536141DC25}" destId="{D8C6CE74-4150-45C9-A1C0-6001E8A946E1}" srcOrd="2" destOrd="0" presId="urn:microsoft.com/office/officeart/2018/2/layout/IconLabelList"/>
    <dgm:cxn modelId="{47D78DFA-4735-4F3C-AB18-A702DD95D8BD}" type="presParOf" srcId="{92630D4C-E6D9-4280-9987-CC05FFDEE148}" destId="{6A846E5E-7B23-4C3C-A8C6-B9012BD97D93}" srcOrd="5" destOrd="0" presId="urn:microsoft.com/office/officeart/2018/2/layout/IconLabelList"/>
    <dgm:cxn modelId="{EB3E32D6-65B8-4F5B-910A-5456770E931D}" type="presParOf" srcId="{92630D4C-E6D9-4280-9987-CC05FFDEE148}" destId="{8A39EDE4-DD4F-4538-B92E-BC1CBB909235}" srcOrd="6" destOrd="0" presId="urn:microsoft.com/office/officeart/2018/2/layout/IconLabelList"/>
    <dgm:cxn modelId="{A7653C1C-F95E-455D-9CED-93C5D601F5BA}" type="presParOf" srcId="{8A39EDE4-DD4F-4538-B92E-BC1CBB909235}" destId="{664851C2-068E-45BB-AA89-639B1BAD76AC}" srcOrd="0" destOrd="0" presId="urn:microsoft.com/office/officeart/2018/2/layout/IconLabelList"/>
    <dgm:cxn modelId="{38B3C986-CDFC-481F-85FA-0633FF16D648}" type="presParOf" srcId="{8A39EDE4-DD4F-4538-B92E-BC1CBB909235}" destId="{7E11F0F1-9688-4395-91FD-6AD222C39B89}" srcOrd="1" destOrd="0" presId="urn:microsoft.com/office/officeart/2018/2/layout/IconLabelList"/>
    <dgm:cxn modelId="{73C0C394-0F12-4FC1-9D9C-CD9508BD90D0}" type="presParOf" srcId="{8A39EDE4-DD4F-4538-B92E-BC1CBB909235}" destId="{689AC0B0-373E-459E-9727-5D6A24D46575}" srcOrd="2" destOrd="0" presId="urn:microsoft.com/office/officeart/2018/2/layout/IconLabelList"/>
    <dgm:cxn modelId="{39124D4B-5F35-44C1-B59D-038D8ADD6E08}" type="presParOf" srcId="{92630D4C-E6D9-4280-9987-CC05FFDEE148}" destId="{CA3D3250-A449-4AB0-98BB-114D66897926}" srcOrd="7" destOrd="0" presId="urn:microsoft.com/office/officeart/2018/2/layout/IconLabelList"/>
    <dgm:cxn modelId="{DB386164-D521-4496-88CF-03BD790313E8}" type="presParOf" srcId="{92630D4C-E6D9-4280-9987-CC05FFDEE148}" destId="{648604F6-0D30-4CE4-85A0-80F644A97853}" srcOrd="8" destOrd="0" presId="urn:microsoft.com/office/officeart/2018/2/layout/IconLabelList"/>
    <dgm:cxn modelId="{3A50340A-BE85-45FE-A86C-787BD08FA0C5}" type="presParOf" srcId="{648604F6-0D30-4CE4-85A0-80F644A97853}" destId="{8E22A0E0-D549-4068-A774-3854DD3C4D9E}" srcOrd="0" destOrd="0" presId="urn:microsoft.com/office/officeart/2018/2/layout/IconLabelList"/>
    <dgm:cxn modelId="{52869D25-8E43-454D-A777-AD3E01D9CFB8}" type="presParOf" srcId="{648604F6-0D30-4CE4-85A0-80F644A97853}" destId="{57612A0C-270D-48D2-91DF-768FA972C3E9}" srcOrd="1" destOrd="0" presId="urn:microsoft.com/office/officeart/2018/2/layout/IconLabelList"/>
    <dgm:cxn modelId="{1895A78B-749C-493D-9CF9-43B1DAC626E8}" type="presParOf" srcId="{648604F6-0D30-4CE4-85A0-80F644A97853}" destId="{7AB4037D-7116-4812-8C0F-4CCEDEB04E77}" srcOrd="2" destOrd="0" presId="urn:microsoft.com/office/officeart/2018/2/layout/IconLabelList"/>
    <dgm:cxn modelId="{EA55D045-A6A9-4B89-AA76-457F3BA92E2C}" type="presParOf" srcId="{92630D4C-E6D9-4280-9987-CC05FFDEE148}" destId="{E46656B6-4A5A-46C3-B6D9-0E25033BE3C0}" srcOrd="9" destOrd="0" presId="urn:microsoft.com/office/officeart/2018/2/layout/IconLabelList"/>
    <dgm:cxn modelId="{3E1DD6E3-44A6-4417-9B37-A1DC63EF2759}" type="presParOf" srcId="{92630D4C-E6D9-4280-9987-CC05FFDEE148}" destId="{B14C99D0-F826-40CD-AED8-B6C26E62CB08}" srcOrd="10" destOrd="0" presId="urn:microsoft.com/office/officeart/2018/2/layout/IconLabelList"/>
    <dgm:cxn modelId="{07B503FD-5352-4E07-BD71-9EC48E44C9BC}" type="presParOf" srcId="{B14C99D0-F826-40CD-AED8-B6C26E62CB08}" destId="{17EA5C6F-1089-4338-8E2C-F6E553F8810C}" srcOrd="0" destOrd="0" presId="urn:microsoft.com/office/officeart/2018/2/layout/IconLabelList"/>
    <dgm:cxn modelId="{F8E46D8D-9CB7-4C65-8537-10E6C1970F2A}" type="presParOf" srcId="{B14C99D0-F826-40CD-AED8-B6C26E62CB08}" destId="{6FFCF155-7328-4A9E-82ED-F7A3E46FDF3E}" srcOrd="1" destOrd="0" presId="urn:microsoft.com/office/officeart/2018/2/layout/IconLabelList"/>
    <dgm:cxn modelId="{F3F7CC7E-87C1-42DD-9049-6ED12F84D77F}" type="presParOf" srcId="{B14C99D0-F826-40CD-AED8-B6C26E62CB08}" destId="{277B6CF4-2291-438E-A14F-0BCC5F1A0A9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1ADD0-3420-4B95-86EB-E0A95F79CA5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F1C10D7-1166-4534-9BC3-177D25AE9919}">
      <dgm:prSet/>
      <dgm:spPr/>
      <dgm:t>
        <a:bodyPr/>
        <a:lstStyle/>
        <a:p>
          <a:pPr>
            <a:lnSpc>
              <a:spcPct val="100000"/>
            </a:lnSpc>
          </a:pPr>
          <a:r>
            <a:rPr lang="en-US" dirty="0"/>
            <a:t>Social Security</a:t>
          </a:r>
        </a:p>
      </dgm:t>
    </dgm:pt>
    <dgm:pt modelId="{DEA01450-2E3D-4664-B044-7E9142C5EAED}" type="parTrans" cxnId="{29295675-03BC-43A6-9AD0-63E5EE01D95D}">
      <dgm:prSet/>
      <dgm:spPr/>
      <dgm:t>
        <a:bodyPr/>
        <a:lstStyle/>
        <a:p>
          <a:endParaRPr lang="en-US"/>
        </a:p>
      </dgm:t>
    </dgm:pt>
    <dgm:pt modelId="{4889DF66-AE10-4FC4-AD30-C56497C3384B}" type="sibTrans" cxnId="{29295675-03BC-43A6-9AD0-63E5EE01D95D}">
      <dgm:prSet/>
      <dgm:spPr/>
      <dgm:t>
        <a:bodyPr/>
        <a:lstStyle/>
        <a:p>
          <a:endParaRPr lang="en-US"/>
        </a:p>
      </dgm:t>
    </dgm:pt>
    <dgm:pt modelId="{D3B75A4B-FED6-4C04-8D71-57AE42C488E1}">
      <dgm:prSet/>
      <dgm:spPr/>
      <dgm:t>
        <a:bodyPr/>
        <a:lstStyle/>
        <a:p>
          <a:pPr>
            <a:lnSpc>
              <a:spcPct val="100000"/>
            </a:lnSpc>
          </a:pPr>
          <a:r>
            <a:rPr lang="en-US"/>
            <a:t>Pensions</a:t>
          </a:r>
        </a:p>
      </dgm:t>
    </dgm:pt>
    <dgm:pt modelId="{03D17437-C774-4875-A5AA-4DE30324469C}" type="parTrans" cxnId="{BB357FFD-4121-4415-B680-4DCCD8CBFA45}">
      <dgm:prSet/>
      <dgm:spPr/>
      <dgm:t>
        <a:bodyPr/>
        <a:lstStyle/>
        <a:p>
          <a:endParaRPr lang="en-US"/>
        </a:p>
      </dgm:t>
    </dgm:pt>
    <dgm:pt modelId="{2E4AFD55-EC93-4356-8B3C-56F7694835C2}" type="sibTrans" cxnId="{BB357FFD-4121-4415-B680-4DCCD8CBFA45}">
      <dgm:prSet/>
      <dgm:spPr/>
      <dgm:t>
        <a:bodyPr/>
        <a:lstStyle/>
        <a:p>
          <a:endParaRPr lang="en-US"/>
        </a:p>
      </dgm:t>
    </dgm:pt>
    <dgm:pt modelId="{EB6A8449-6A68-42A2-8E78-17840E2CC354}">
      <dgm:prSet/>
      <dgm:spPr/>
      <dgm:t>
        <a:bodyPr/>
        <a:lstStyle/>
        <a:p>
          <a:pPr>
            <a:lnSpc>
              <a:spcPct val="100000"/>
            </a:lnSpc>
          </a:pPr>
          <a:r>
            <a:rPr lang="en-US"/>
            <a:t>Retirement Accounts</a:t>
          </a:r>
        </a:p>
      </dgm:t>
    </dgm:pt>
    <dgm:pt modelId="{91FD42F5-FEBA-400B-A1D9-B341339DC432}" type="parTrans" cxnId="{7670DFEF-3D29-4E01-A73A-317A8E41C767}">
      <dgm:prSet/>
      <dgm:spPr/>
      <dgm:t>
        <a:bodyPr/>
        <a:lstStyle/>
        <a:p>
          <a:endParaRPr lang="en-US"/>
        </a:p>
      </dgm:t>
    </dgm:pt>
    <dgm:pt modelId="{0ECF3FC5-C054-4202-8512-05775063D4FF}" type="sibTrans" cxnId="{7670DFEF-3D29-4E01-A73A-317A8E41C767}">
      <dgm:prSet/>
      <dgm:spPr/>
      <dgm:t>
        <a:bodyPr/>
        <a:lstStyle/>
        <a:p>
          <a:endParaRPr lang="en-US"/>
        </a:p>
      </dgm:t>
    </dgm:pt>
    <dgm:pt modelId="{A4911E6F-1AB3-4C37-BD5C-2E42534315F2}">
      <dgm:prSet/>
      <dgm:spPr/>
      <dgm:t>
        <a:bodyPr/>
        <a:lstStyle/>
        <a:p>
          <a:pPr>
            <a:lnSpc>
              <a:spcPct val="100000"/>
            </a:lnSpc>
          </a:pPr>
          <a:r>
            <a:rPr lang="en-US"/>
            <a:t>Taxable Accounts/Savings</a:t>
          </a:r>
        </a:p>
      </dgm:t>
    </dgm:pt>
    <dgm:pt modelId="{9414DFEE-DBC3-4E6A-9FC6-5561BB1E1F9F}" type="parTrans" cxnId="{17693873-585A-484A-A054-C3DCEAB7D17D}">
      <dgm:prSet/>
      <dgm:spPr/>
      <dgm:t>
        <a:bodyPr/>
        <a:lstStyle/>
        <a:p>
          <a:endParaRPr lang="en-US"/>
        </a:p>
      </dgm:t>
    </dgm:pt>
    <dgm:pt modelId="{7ED62D58-CD69-4BC5-9330-D97572E9F913}" type="sibTrans" cxnId="{17693873-585A-484A-A054-C3DCEAB7D17D}">
      <dgm:prSet/>
      <dgm:spPr/>
      <dgm:t>
        <a:bodyPr/>
        <a:lstStyle/>
        <a:p>
          <a:endParaRPr lang="en-US"/>
        </a:p>
      </dgm:t>
    </dgm:pt>
    <dgm:pt modelId="{86F6E656-DA45-43D6-91E0-B9B49A6C2223}">
      <dgm:prSet/>
      <dgm:spPr/>
      <dgm:t>
        <a:bodyPr/>
        <a:lstStyle/>
        <a:p>
          <a:pPr>
            <a:lnSpc>
              <a:spcPct val="100000"/>
            </a:lnSpc>
          </a:pPr>
          <a:r>
            <a:rPr lang="en-US"/>
            <a:t>Working</a:t>
          </a:r>
        </a:p>
      </dgm:t>
    </dgm:pt>
    <dgm:pt modelId="{D316EAFE-C14A-4D5C-895F-908D5E0C7AB2}" type="parTrans" cxnId="{B26AA795-9D6C-471F-A269-B20EB0C77D67}">
      <dgm:prSet/>
      <dgm:spPr/>
      <dgm:t>
        <a:bodyPr/>
        <a:lstStyle/>
        <a:p>
          <a:endParaRPr lang="en-US"/>
        </a:p>
      </dgm:t>
    </dgm:pt>
    <dgm:pt modelId="{DA834C0C-E442-4680-A45A-95ABA5D1B2B7}" type="sibTrans" cxnId="{B26AA795-9D6C-471F-A269-B20EB0C77D67}">
      <dgm:prSet/>
      <dgm:spPr/>
      <dgm:t>
        <a:bodyPr/>
        <a:lstStyle/>
        <a:p>
          <a:endParaRPr lang="en-US"/>
        </a:p>
      </dgm:t>
    </dgm:pt>
    <dgm:pt modelId="{9C423C60-3AE6-44E5-928F-A7B4394253D3}" type="pres">
      <dgm:prSet presAssocID="{6461ADD0-3420-4B95-86EB-E0A95F79CA5B}" presName="root" presStyleCnt="0">
        <dgm:presLayoutVars>
          <dgm:dir/>
          <dgm:resizeHandles val="exact"/>
        </dgm:presLayoutVars>
      </dgm:prSet>
      <dgm:spPr/>
    </dgm:pt>
    <dgm:pt modelId="{0BEEAB6D-D9C4-4285-B5AC-9804F6452266}" type="pres">
      <dgm:prSet presAssocID="{3F1C10D7-1166-4534-9BC3-177D25AE9919}" presName="compNode" presStyleCnt="0"/>
      <dgm:spPr/>
    </dgm:pt>
    <dgm:pt modelId="{482635E3-CAEC-4525-A271-4F0DC16FB707}" type="pres">
      <dgm:prSet presAssocID="{3F1C10D7-1166-4534-9BC3-177D25AE99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B98ED1A6-DA11-4C71-81C2-BC121A6D7701}" type="pres">
      <dgm:prSet presAssocID="{3F1C10D7-1166-4534-9BC3-177D25AE9919}" presName="spaceRect" presStyleCnt="0"/>
      <dgm:spPr/>
    </dgm:pt>
    <dgm:pt modelId="{F72C5B78-7BD8-44ED-94BD-BB9A6332CADE}" type="pres">
      <dgm:prSet presAssocID="{3F1C10D7-1166-4534-9BC3-177D25AE9919}" presName="textRect" presStyleLbl="revTx" presStyleIdx="0" presStyleCnt="5">
        <dgm:presLayoutVars>
          <dgm:chMax val="1"/>
          <dgm:chPref val="1"/>
        </dgm:presLayoutVars>
      </dgm:prSet>
      <dgm:spPr/>
    </dgm:pt>
    <dgm:pt modelId="{EA1D1968-A6D5-4F9D-9A06-7734AD49FEEC}" type="pres">
      <dgm:prSet presAssocID="{4889DF66-AE10-4FC4-AD30-C56497C3384B}" presName="sibTrans" presStyleCnt="0"/>
      <dgm:spPr/>
    </dgm:pt>
    <dgm:pt modelId="{8583E001-1E03-4D6A-A8EE-64D406F15238}" type="pres">
      <dgm:prSet presAssocID="{D3B75A4B-FED6-4C04-8D71-57AE42C488E1}" presName="compNode" presStyleCnt="0"/>
      <dgm:spPr/>
    </dgm:pt>
    <dgm:pt modelId="{6F34F1B4-BFF0-40B2-9328-0FF06B171E2F}" type="pres">
      <dgm:prSet presAssocID="{D3B75A4B-FED6-4C04-8D71-57AE42C488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57BF3025-F6B3-4240-B8F4-AB43D3ADEF8A}" type="pres">
      <dgm:prSet presAssocID="{D3B75A4B-FED6-4C04-8D71-57AE42C488E1}" presName="spaceRect" presStyleCnt="0"/>
      <dgm:spPr/>
    </dgm:pt>
    <dgm:pt modelId="{C504722A-040F-4385-9D2F-35CD9C02E452}" type="pres">
      <dgm:prSet presAssocID="{D3B75A4B-FED6-4C04-8D71-57AE42C488E1}" presName="textRect" presStyleLbl="revTx" presStyleIdx="1" presStyleCnt="5">
        <dgm:presLayoutVars>
          <dgm:chMax val="1"/>
          <dgm:chPref val="1"/>
        </dgm:presLayoutVars>
      </dgm:prSet>
      <dgm:spPr/>
    </dgm:pt>
    <dgm:pt modelId="{4FF7A8A0-7769-428C-9054-71CFB71C746C}" type="pres">
      <dgm:prSet presAssocID="{2E4AFD55-EC93-4356-8B3C-56F7694835C2}" presName="sibTrans" presStyleCnt="0"/>
      <dgm:spPr/>
    </dgm:pt>
    <dgm:pt modelId="{1DE8546A-17E3-4C58-B3B4-95F8A30CA331}" type="pres">
      <dgm:prSet presAssocID="{EB6A8449-6A68-42A2-8E78-17840E2CC354}" presName="compNode" presStyleCnt="0"/>
      <dgm:spPr/>
    </dgm:pt>
    <dgm:pt modelId="{C5BC9A89-3ECD-493E-9153-0670D36DAC3A}" type="pres">
      <dgm:prSet presAssocID="{EB6A8449-6A68-42A2-8E78-17840E2CC35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iggy Bank"/>
        </a:ext>
      </dgm:extLst>
    </dgm:pt>
    <dgm:pt modelId="{8B732A67-373B-4A71-BCED-7C5200E17BCF}" type="pres">
      <dgm:prSet presAssocID="{EB6A8449-6A68-42A2-8E78-17840E2CC354}" presName="spaceRect" presStyleCnt="0"/>
      <dgm:spPr/>
    </dgm:pt>
    <dgm:pt modelId="{FF2FBE1F-908C-4A4D-89F4-F8A9A4D82EE8}" type="pres">
      <dgm:prSet presAssocID="{EB6A8449-6A68-42A2-8E78-17840E2CC354}" presName="textRect" presStyleLbl="revTx" presStyleIdx="2" presStyleCnt="5">
        <dgm:presLayoutVars>
          <dgm:chMax val="1"/>
          <dgm:chPref val="1"/>
        </dgm:presLayoutVars>
      </dgm:prSet>
      <dgm:spPr/>
    </dgm:pt>
    <dgm:pt modelId="{22BF440A-33DA-456A-8FCD-5A748FF9840B}" type="pres">
      <dgm:prSet presAssocID="{0ECF3FC5-C054-4202-8512-05775063D4FF}" presName="sibTrans" presStyleCnt="0"/>
      <dgm:spPr/>
    </dgm:pt>
    <dgm:pt modelId="{99E1DDAC-34A7-44A6-8720-EE1EE042C384}" type="pres">
      <dgm:prSet presAssocID="{A4911E6F-1AB3-4C37-BD5C-2E42534315F2}" presName="compNode" presStyleCnt="0"/>
      <dgm:spPr/>
    </dgm:pt>
    <dgm:pt modelId="{08D567BE-194D-4A55-B8DA-651FD36B8235}" type="pres">
      <dgm:prSet presAssocID="{A4911E6F-1AB3-4C37-BD5C-2E42534315F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 modelId="{09417A89-0752-47A3-8F1D-93BCA87F21DC}" type="pres">
      <dgm:prSet presAssocID="{A4911E6F-1AB3-4C37-BD5C-2E42534315F2}" presName="spaceRect" presStyleCnt="0"/>
      <dgm:spPr/>
    </dgm:pt>
    <dgm:pt modelId="{71C49892-B4D2-4350-9E22-4785998295D2}" type="pres">
      <dgm:prSet presAssocID="{A4911E6F-1AB3-4C37-BD5C-2E42534315F2}" presName="textRect" presStyleLbl="revTx" presStyleIdx="3" presStyleCnt="5">
        <dgm:presLayoutVars>
          <dgm:chMax val="1"/>
          <dgm:chPref val="1"/>
        </dgm:presLayoutVars>
      </dgm:prSet>
      <dgm:spPr/>
    </dgm:pt>
    <dgm:pt modelId="{7626A6E3-FEFD-41E0-B15D-09300777ECE2}" type="pres">
      <dgm:prSet presAssocID="{7ED62D58-CD69-4BC5-9330-D97572E9F913}" presName="sibTrans" presStyleCnt="0"/>
      <dgm:spPr/>
    </dgm:pt>
    <dgm:pt modelId="{F071E4C2-1CC2-456B-9FB5-A2DA3691D8A2}" type="pres">
      <dgm:prSet presAssocID="{86F6E656-DA45-43D6-91E0-B9B49A6C2223}" presName="compNode" presStyleCnt="0"/>
      <dgm:spPr/>
    </dgm:pt>
    <dgm:pt modelId="{FFF623AC-A38F-4B65-8ADC-6FD0631EAA74}" type="pres">
      <dgm:prSet presAssocID="{86F6E656-DA45-43D6-91E0-B9B49A6C222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37D29BA8-7846-491D-A97C-8B5E685073E7}" type="pres">
      <dgm:prSet presAssocID="{86F6E656-DA45-43D6-91E0-B9B49A6C2223}" presName="spaceRect" presStyleCnt="0"/>
      <dgm:spPr/>
    </dgm:pt>
    <dgm:pt modelId="{72487486-EE3C-4BAF-A2B6-AE570B54692B}" type="pres">
      <dgm:prSet presAssocID="{86F6E656-DA45-43D6-91E0-B9B49A6C2223}" presName="textRect" presStyleLbl="revTx" presStyleIdx="4" presStyleCnt="5">
        <dgm:presLayoutVars>
          <dgm:chMax val="1"/>
          <dgm:chPref val="1"/>
        </dgm:presLayoutVars>
      </dgm:prSet>
      <dgm:spPr/>
    </dgm:pt>
  </dgm:ptLst>
  <dgm:cxnLst>
    <dgm:cxn modelId="{862E6D25-32AB-4488-A756-23BF2048988D}" type="presOf" srcId="{A4911E6F-1AB3-4C37-BD5C-2E42534315F2}" destId="{71C49892-B4D2-4350-9E22-4785998295D2}" srcOrd="0" destOrd="0" presId="urn:microsoft.com/office/officeart/2018/2/layout/IconLabelList"/>
    <dgm:cxn modelId="{F51C062D-41FD-4884-9D2A-542492412935}" type="presOf" srcId="{3F1C10D7-1166-4534-9BC3-177D25AE9919}" destId="{F72C5B78-7BD8-44ED-94BD-BB9A6332CADE}" srcOrd="0" destOrd="0" presId="urn:microsoft.com/office/officeart/2018/2/layout/IconLabelList"/>
    <dgm:cxn modelId="{3B18FA63-2198-4FEA-B0AC-879709B5B84C}" type="presOf" srcId="{86F6E656-DA45-43D6-91E0-B9B49A6C2223}" destId="{72487486-EE3C-4BAF-A2B6-AE570B54692B}" srcOrd="0" destOrd="0" presId="urn:microsoft.com/office/officeart/2018/2/layout/IconLabelList"/>
    <dgm:cxn modelId="{17693873-585A-484A-A054-C3DCEAB7D17D}" srcId="{6461ADD0-3420-4B95-86EB-E0A95F79CA5B}" destId="{A4911E6F-1AB3-4C37-BD5C-2E42534315F2}" srcOrd="3" destOrd="0" parTransId="{9414DFEE-DBC3-4E6A-9FC6-5561BB1E1F9F}" sibTransId="{7ED62D58-CD69-4BC5-9330-D97572E9F913}"/>
    <dgm:cxn modelId="{29295675-03BC-43A6-9AD0-63E5EE01D95D}" srcId="{6461ADD0-3420-4B95-86EB-E0A95F79CA5B}" destId="{3F1C10D7-1166-4534-9BC3-177D25AE9919}" srcOrd="0" destOrd="0" parTransId="{DEA01450-2E3D-4664-B044-7E9142C5EAED}" sibTransId="{4889DF66-AE10-4FC4-AD30-C56497C3384B}"/>
    <dgm:cxn modelId="{632F587A-3F36-45AA-8202-5C273414C291}" type="presOf" srcId="{6461ADD0-3420-4B95-86EB-E0A95F79CA5B}" destId="{9C423C60-3AE6-44E5-928F-A7B4394253D3}" srcOrd="0" destOrd="0" presId="urn:microsoft.com/office/officeart/2018/2/layout/IconLabelList"/>
    <dgm:cxn modelId="{53913A92-12ED-4F29-99CE-9C15054B2F9C}" type="presOf" srcId="{EB6A8449-6A68-42A2-8E78-17840E2CC354}" destId="{FF2FBE1F-908C-4A4D-89F4-F8A9A4D82EE8}" srcOrd="0" destOrd="0" presId="urn:microsoft.com/office/officeart/2018/2/layout/IconLabelList"/>
    <dgm:cxn modelId="{B26AA795-9D6C-471F-A269-B20EB0C77D67}" srcId="{6461ADD0-3420-4B95-86EB-E0A95F79CA5B}" destId="{86F6E656-DA45-43D6-91E0-B9B49A6C2223}" srcOrd="4" destOrd="0" parTransId="{D316EAFE-C14A-4D5C-895F-908D5E0C7AB2}" sibTransId="{DA834C0C-E442-4680-A45A-95ABA5D1B2B7}"/>
    <dgm:cxn modelId="{9D3D08A8-69E0-4AFE-BA2A-62B4FAC89218}" type="presOf" srcId="{D3B75A4B-FED6-4C04-8D71-57AE42C488E1}" destId="{C504722A-040F-4385-9D2F-35CD9C02E452}" srcOrd="0" destOrd="0" presId="urn:microsoft.com/office/officeart/2018/2/layout/IconLabelList"/>
    <dgm:cxn modelId="{7670DFEF-3D29-4E01-A73A-317A8E41C767}" srcId="{6461ADD0-3420-4B95-86EB-E0A95F79CA5B}" destId="{EB6A8449-6A68-42A2-8E78-17840E2CC354}" srcOrd="2" destOrd="0" parTransId="{91FD42F5-FEBA-400B-A1D9-B341339DC432}" sibTransId="{0ECF3FC5-C054-4202-8512-05775063D4FF}"/>
    <dgm:cxn modelId="{BB357FFD-4121-4415-B680-4DCCD8CBFA45}" srcId="{6461ADD0-3420-4B95-86EB-E0A95F79CA5B}" destId="{D3B75A4B-FED6-4C04-8D71-57AE42C488E1}" srcOrd="1" destOrd="0" parTransId="{03D17437-C774-4875-A5AA-4DE30324469C}" sibTransId="{2E4AFD55-EC93-4356-8B3C-56F7694835C2}"/>
    <dgm:cxn modelId="{8C2AD9D2-EA52-4ABF-857A-61D6014A8D4F}" type="presParOf" srcId="{9C423C60-3AE6-44E5-928F-A7B4394253D3}" destId="{0BEEAB6D-D9C4-4285-B5AC-9804F6452266}" srcOrd="0" destOrd="0" presId="urn:microsoft.com/office/officeart/2018/2/layout/IconLabelList"/>
    <dgm:cxn modelId="{C6A65E24-B8C7-4E54-8089-5892299F0CA0}" type="presParOf" srcId="{0BEEAB6D-D9C4-4285-B5AC-9804F6452266}" destId="{482635E3-CAEC-4525-A271-4F0DC16FB707}" srcOrd="0" destOrd="0" presId="urn:microsoft.com/office/officeart/2018/2/layout/IconLabelList"/>
    <dgm:cxn modelId="{3A719704-4E8E-45F8-90DB-72F1B55B6734}" type="presParOf" srcId="{0BEEAB6D-D9C4-4285-B5AC-9804F6452266}" destId="{B98ED1A6-DA11-4C71-81C2-BC121A6D7701}" srcOrd="1" destOrd="0" presId="urn:microsoft.com/office/officeart/2018/2/layout/IconLabelList"/>
    <dgm:cxn modelId="{1CBDF3FF-8274-401B-8A83-DD92A400D65C}" type="presParOf" srcId="{0BEEAB6D-D9C4-4285-B5AC-9804F6452266}" destId="{F72C5B78-7BD8-44ED-94BD-BB9A6332CADE}" srcOrd="2" destOrd="0" presId="urn:microsoft.com/office/officeart/2018/2/layout/IconLabelList"/>
    <dgm:cxn modelId="{259AC221-A59D-458C-9F59-48C16ED0BB9D}" type="presParOf" srcId="{9C423C60-3AE6-44E5-928F-A7B4394253D3}" destId="{EA1D1968-A6D5-4F9D-9A06-7734AD49FEEC}" srcOrd="1" destOrd="0" presId="urn:microsoft.com/office/officeart/2018/2/layout/IconLabelList"/>
    <dgm:cxn modelId="{6E3F75FC-ED32-404C-B3AC-E9ED6D7A700F}" type="presParOf" srcId="{9C423C60-3AE6-44E5-928F-A7B4394253D3}" destId="{8583E001-1E03-4D6A-A8EE-64D406F15238}" srcOrd="2" destOrd="0" presId="urn:microsoft.com/office/officeart/2018/2/layout/IconLabelList"/>
    <dgm:cxn modelId="{9BCD3D32-92D7-4E0F-B9D2-59059CC57914}" type="presParOf" srcId="{8583E001-1E03-4D6A-A8EE-64D406F15238}" destId="{6F34F1B4-BFF0-40B2-9328-0FF06B171E2F}" srcOrd="0" destOrd="0" presId="urn:microsoft.com/office/officeart/2018/2/layout/IconLabelList"/>
    <dgm:cxn modelId="{D1391BE9-5E8A-4EC5-8B98-D09E94AE17AC}" type="presParOf" srcId="{8583E001-1E03-4D6A-A8EE-64D406F15238}" destId="{57BF3025-F6B3-4240-B8F4-AB43D3ADEF8A}" srcOrd="1" destOrd="0" presId="urn:microsoft.com/office/officeart/2018/2/layout/IconLabelList"/>
    <dgm:cxn modelId="{2C61A2F2-E97C-4728-B7BB-35DBF465EA30}" type="presParOf" srcId="{8583E001-1E03-4D6A-A8EE-64D406F15238}" destId="{C504722A-040F-4385-9D2F-35CD9C02E452}" srcOrd="2" destOrd="0" presId="urn:microsoft.com/office/officeart/2018/2/layout/IconLabelList"/>
    <dgm:cxn modelId="{E48BCF18-05D3-46DE-857C-6BB60612F0FF}" type="presParOf" srcId="{9C423C60-3AE6-44E5-928F-A7B4394253D3}" destId="{4FF7A8A0-7769-428C-9054-71CFB71C746C}" srcOrd="3" destOrd="0" presId="urn:microsoft.com/office/officeart/2018/2/layout/IconLabelList"/>
    <dgm:cxn modelId="{2698144A-3742-4B80-B7FD-B95B99B44A58}" type="presParOf" srcId="{9C423C60-3AE6-44E5-928F-A7B4394253D3}" destId="{1DE8546A-17E3-4C58-B3B4-95F8A30CA331}" srcOrd="4" destOrd="0" presId="urn:microsoft.com/office/officeart/2018/2/layout/IconLabelList"/>
    <dgm:cxn modelId="{D5899ADA-E686-4840-B9C8-E756613D56CE}" type="presParOf" srcId="{1DE8546A-17E3-4C58-B3B4-95F8A30CA331}" destId="{C5BC9A89-3ECD-493E-9153-0670D36DAC3A}" srcOrd="0" destOrd="0" presId="urn:microsoft.com/office/officeart/2018/2/layout/IconLabelList"/>
    <dgm:cxn modelId="{81ADB806-1040-47B2-8AF9-B4B4C9AF9E7B}" type="presParOf" srcId="{1DE8546A-17E3-4C58-B3B4-95F8A30CA331}" destId="{8B732A67-373B-4A71-BCED-7C5200E17BCF}" srcOrd="1" destOrd="0" presId="urn:microsoft.com/office/officeart/2018/2/layout/IconLabelList"/>
    <dgm:cxn modelId="{AAD4FEB1-17A9-4458-9AF6-172280EC42DE}" type="presParOf" srcId="{1DE8546A-17E3-4C58-B3B4-95F8A30CA331}" destId="{FF2FBE1F-908C-4A4D-89F4-F8A9A4D82EE8}" srcOrd="2" destOrd="0" presId="urn:microsoft.com/office/officeart/2018/2/layout/IconLabelList"/>
    <dgm:cxn modelId="{49EFF904-AD90-4345-A789-66C2D9B06940}" type="presParOf" srcId="{9C423C60-3AE6-44E5-928F-A7B4394253D3}" destId="{22BF440A-33DA-456A-8FCD-5A748FF9840B}" srcOrd="5" destOrd="0" presId="urn:microsoft.com/office/officeart/2018/2/layout/IconLabelList"/>
    <dgm:cxn modelId="{FAA34415-6B09-406A-AA92-498F41FCAF1C}" type="presParOf" srcId="{9C423C60-3AE6-44E5-928F-A7B4394253D3}" destId="{99E1DDAC-34A7-44A6-8720-EE1EE042C384}" srcOrd="6" destOrd="0" presId="urn:microsoft.com/office/officeart/2018/2/layout/IconLabelList"/>
    <dgm:cxn modelId="{2B11BE8D-5288-4F12-9B19-C29333B03DDA}" type="presParOf" srcId="{99E1DDAC-34A7-44A6-8720-EE1EE042C384}" destId="{08D567BE-194D-4A55-B8DA-651FD36B8235}" srcOrd="0" destOrd="0" presId="urn:microsoft.com/office/officeart/2018/2/layout/IconLabelList"/>
    <dgm:cxn modelId="{72BC08E8-D2A1-4A07-BD75-1DF7D19960FD}" type="presParOf" srcId="{99E1DDAC-34A7-44A6-8720-EE1EE042C384}" destId="{09417A89-0752-47A3-8F1D-93BCA87F21DC}" srcOrd="1" destOrd="0" presId="urn:microsoft.com/office/officeart/2018/2/layout/IconLabelList"/>
    <dgm:cxn modelId="{C2EE9D77-BA33-42AF-BC4F-5683A608D0A6}" type="presParOf" srcId="{99E1DDAC-34A7-44A6-8720-EE1EE042C384}" destId="{71C49892-B4D2-4350-9E22-4785998295D2}" srcOrd="2" destOrd="0" presId="urn:microsoft.com/office/officeart/2018/2/layout/IconLabelList"/>
    <dgm:cxn modelId="{C48C89DC-845B-4C79-ADB8-C93DB5C96BA6}" type="presParOf" srcId="{9C423C60-3AE6-44E5-928F-A7B4394253D3}" destId="{7626A6E3-FEFD-41E0-B15D-09300777ECE2}" srcOrd="7" destOrd="0" presId="urn:microsoft.com/office/officeart/2018/2/layout/IconLabelList"/>
    <dgm:cxn modelId="{11DE0030-2ADA-41EC-9A30-F8580DD99648}" type="presParOf" srcId="{9C423C60-3AE6-44E5-928F-A7B4394253D3}" destId="{F071E4C2-1CC2-456B-9FB5-A2DA3691D8A2}" srcOrd="8" destOrd="0" presId="urn:microsoft.com/office/officeart/2018/2/layout/IconLabelList"/>
    <dgm:cxn modelId="{DC2047AE-4608-45E0-938C-867656713558}" type="presParOf" srcId="{F071E4C2-1CC2-456B-9FB5-A2DA3691D8A2}" destId="{FFF623AC-A38F-4B65-8ADC-6FD0631EAA74}" srcOrd="0" destOrd="0" presId="urn:microsoft.com/office/officeart/2018/2/layout/IconLabelList"/>
    <dgm:cxn modelId="{BCFA4ACF-6B23-42C8-8229-E19D458A95AC}" type="presParOf" srcId="{F071E4C2-1CC2-456B-9FB5-A2DA3691D8A2}" destId="{37D29BA8-7846-491D-A97C-8B5E685073E7}" srcOrd="1" destOrd="0" presId="urn:microsoft.com/office/officeart/2018/2/layout/IconLabelList"/>
    <dgm:cxn modelId="{D052B6D3-D00E-4A6C-AC5B-C541BA652FEA}" type="presParOf" srcId="{F071E4C2-1CC2-456B-9FB5-A2DA3691D8A2}" destId="{72487486-EE3C-4BAF-A2B6-AE570B54692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EC1BF-5F69-438B-9A91-6B06EAA4537E}">
      <dsp:nvSpPr>
        <dsp:cNvPr id="0" name=""/>
        <dsp:cNvSpPr/>
      </dsp:nvSpPr>
      <dsp:spPr>
        <a:xfrm>
          <a:off x="450079" y="1678242"/>
          <a:ext cx="734853" cy="734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2DB98-2033-41CB-9EA7-064B1EF19C34}">
      <dsp:nvSpPr>
        <dsp:cNvPr id="0" name=""/>
        <dsp:cNvSpPr/>
      </dsp:nvSpPr>
      <dsp:spPr>
        <a:xfrm>
          <a:off x="1002" y="2793526"/>
          <a:ext cx="1633007" cy="141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Retirement Income Sources</a:t>
          </a:r>
          <a:endParaRPr lang="en-US" sz="2000" kern="1200" dirty="0"/>
        </a:p>
      </dsp:txBody>
      <dsp:txXfrm>
        <a:off x="1002" y="2793526"/>
        <a:ext cx="1633007" cy="1419951"/>
      </dsp:txXfrm>
    </dsp:sp>
    <dsp:sp modelId="{647169DC-7C96-4485-B32A-3EF5F4F2BC2B}">
      <dsp:nvSpPr>
        <dsp:cNvPr id="0" name=""/>
        <dsp:cNvSpPr/>
      </dsp:nvSpPr>
      <dsp:spPr>
        <a:xfrm>
          <a:off x="2368863" y="1678242"/>
          <a:ext cx="734853" cy="734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C5529-1DAB-4A3F-ADA6-A38CA0BD4275}">
      <dsp:nvSpPr>
        <dsp:cNvPr id="0" name=""/>
        <dsp:cNvSpPr/>
      </dsp:nvSpPr>
      <dsp:spPr>
        <a:xfrm>
          <a:off x="1919786" y="2793526"/>
          <a:ext cx="1633007" cy="141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Social Security Claiming Strategies</a:t>
          </a:r>
          <a:endParaRPr lang="en-US" sz="2000" kern="1200" dirty="0"/>
        </a:p>
      </dsp:txBody>
      <dsp:txXfrm>
        <a:off x="1919786" y="2793526"/>
        <a:ext cx="1633007" cy="1419951"/>
      </dsp:txXfrm>
    </dsp:sp>
    <dsp:sp modelId="{63DF3E08-7AD0-433D-94D2-573303DA68F5}">
      <dsp:nvSpPr>
        <dsp:cNvPr id="0" name=""/>
        <dsp:cNvSpPr/>
      </dsp:nvSpPr>
      <dsp:spPr>
        <a:xfrm>
          <a:off x="4287647" y="1678242"/>
          <a:ext cx="734853" cy="7348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6CE74-4150-45C9-A1C0-6001E8A946E1}">
      <dsp:nvSpPr>
        <dsp:cNvPr id="0" name=""/>
        <dsp:cNvSpPr/>
      </dsp:nvSpPr>
      <dsp:spPr>
        <a:xfrm>
          <a:off x="3838570" y="2793526"/>
          <a:ext cx="1633007" cy="141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Pensions</a:t>
          </a:r>
          <a:endParaRPr lang="en-US" sz="2000" kern="1200" dirty="0"/>
        </a:p>
      </dsp:txBody>
      <dsp:txXfrm>
        <a:off x="3838570" y="2793526"/>
        <a:ext cx="1633007" cy="1419951"/>
      </dsp:txXfrm>
    </dsp:sp>
    <dsp:sp modelId="{664851C2-068E-45BB-AA89-639B1BAD76AC}">
      <dsp:nvSpPr>
        <dsp:cNvPr id="0" name=""/>
        <dsp:cNvSpPr/>
      </dsp:nvSpPr>
      <dsp:spPr>
        <a:xfrm>
          <a:off x="6206431" y="1678242"/>
          <a:ext cx="734853" cy="7348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AC0B0-373E-459E-9727-5D6A24D46575}">
      <dsp:nvSpPr>
        <dsp:cNvPr id="0" name=""/>
        <dsp:cNvSpPr/>
      </dsp:nvSpPr>
      <dsp:spPr>
        <a:xfrm>
          <a:off x="5757354" y="2793526"/>
          <a:ext cx="1633007" cy="141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Retirement Accounts and Retirement Income Cash Flow</a:t>
          </a:r>
          <a:endParaRPr lang="en-US" sz="2000" kern="1200" dirty="0"/>
        </a:p>
      </dsp:txBody>
      <dsp:txXfrm>
        <a:off x="5757354" y="2793526"/>
        <a:ext cx="1633007" cy="1419951"/>
      </dsp:txXfrm>
    </dsp:sp>
    <dsp:sp modelId="{8E22A0E0-D549-4068-A774-3854DD3C4D9E}">
      <dsp:nvSpPr>
        <dsp:cNvPr id="0" name=""/>
        <dsp:cNvSpPr/>
      </dsp:nvSpPr>
      <dsp:spPr>
        <a:xfrm>
          <a:off x="8125216" y="1678242"/>
          <a:ext cx="734853" cy="7348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4037D-7116-4812-8C0F-4CCEDEB04E77}">
      <dsp:nvSpPr>
        <dsp:cNvPr id="0" name=""/>
        <dsp:cNvSpPr/>
      </dsp:nvSpPr>
      <dsp:spPr>
        <a:xfrm>
          <a:off x="7676138" y="2793526"/>
          <a:ext cx="1633007" cy="141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dirty="0"/>
            <a:t>Taxes &amp; Medicare</a:t>
          </a:r>
          <a:endParaRPr lang="en-US" sz="2000" kern="1200" dirty="0"/>
        </a:p>
      </dsp:txBody>
      <dsp:txXfrm>
        <a:off x="7676138" y="2793526"/>
        <a:ext cx="1633007" cy="1419951"/>
      </dsp:txXfrm>
    </dsp:sp>
    <dsp:sp modelId="{17EA5C6F-1089-4338-8E2C-F6E553F8810C}">
      <dsp:nvSpPr>
        <dsp:cNvPr id="0" name=""/>
        <dsp:cNvSpPr/>
      </dsp:nvSpPr>
      <dsp:spPr>
        <a:xfrm>
          <a:off x="10044000" y="1678242"/>
          <a:ext cx="734853" cy="7348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B6CF4-2291-438E-A14F-0BCC5F1A0A91}">
      <dsp:nvSpPr>
        <dsp:cNvPr id="0" name=""/>
        <dsp:cNvSpPr/>
      </dsp:nvSpPr>
      <dsp:spPr>
        <a:xfrm>
          <a:off x="9594923" y="2793526"/>
          <a:ext cx="1633007" cy="141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Call to Action</a:t>
          </a:r>
        </a:p>
      </dsp:txBody>
      <dsp:txXfrm>
        <a:off x="9594923" y="2793526"/>
        <a:ext cx="1633007" cy="14199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35E3-CAEC-4525-A271-4F0DC16FB707}">
      <dsp:nvSpPr>
        <dsp:cNvPr id="0" name=""/>
        <dsp:cNvSpPr/>
      </dsp:nvSpPr>
      <dsp:spPr>
        <a:xfrm>
          <a:off x="634991" y="490425"/>
          <a:ext cx="963749" cy="9637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C5B78-7BD8-44ED-94BD-BB9A6332CADE}">
      <dsp:nvSpPr>
        <dsp:cNvPr id="0" name=""/>
        <dsp:cNvSpPr/>
      </dsp:nvSpPr>
      <dsp:spPr>
        <a:xfrm>
          <a:off x="46033" y="1787159"/>
          <a:ext cx="21416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Social Security</a:t>
          </a:r>
        </a:p>
      </dsp:txBody>
      <dsp:txXfrm>
        <a:off x="46033" y="1787159"/>
        <a:ext cx="2141665" cy="720000"/>
      </dsp:txXfrm>
    </dsp:sp>
    <dsp:sp modelId="{6F34F1B4-BFF0-40B2-9328-0FF06B171E2F}">
      <dsp:nvSpPr>
        <dsp:cNvPr id="0" name=""/>
        <dsp:cNvSpPr/>
      </dsp:nvSpPr>
      <dsp:spPr>
        <a:xfrm>
          <a:off x="3151448" y="490425"/>
          <a:ext cx="963749" cy="9637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4722A-040F-4385-9D2F-35CD9C02E452}">
      <dsp:nvSpPr>
        <dsp:cNvPr id="0" name=""/>
        <dsp:cNvSpPr/>
      </dsp:nvSpPr>
      <dsp:spPr>
        <a:xfrm>
          <a:off x="2562490" y="1787159"/>
          <a:ext cx="21416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Pensions</a:t>
          </a:r>
        </a:p>
      </dsp:txBody>
      <dsp:txXfrm>
        <a:off x="2562490" y="1787159"/>
        <a:ext cx="2141665" cy="720000"/>
      </dsp:txXfrm>
    </dsp:sp>
    <dsp:sp modelId="{C5BC9A89-3ECD-493E-9153-0670D36DAC3A}">
      <dsp:nvSpPr>
        <dsp:cNvPr id="0" name=""/>
        <dsp:cNvSpPr/>
      </dsp:nvSpPr>
      <dsp:spPr>
        <a:xfrm>
          <a:off x="5667905" y="490425"/>
          <a:ext cx="963749" cy="9637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FBE1F-908C-4A4D-89F4-F8A9A4D82EE8}">
      <dsp:nvSpPr>
        <dsp:cNvPr id="0" name=""/>
        <dsp:cNvSpPr/>
      </dsp:nvSpPr>
      <dsp:spPr>
        <a:xfrm>
          <a:off x="5078947" y="1787159"/>
          <a:ext cx="21416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Retirement Accounts</a:t>
          </a:r>
        </a:p>
      </dsp:txBody>
      <dsp:txXfrm>
        <a:off x="5078947" y="1787159"/>
        <a:ext cx="2141665" cy="720000"/>
      </dsp:txXfrm>
    </dsp:sp>
    <dsp:sp modelId="{08D567BE-194D-4A55-B8DA-651FD36B8235}">
      <dsp:nvSpPr>
        <dsp:cNvPr id="0" name=""/>
        <dsp:cNvSpPr/>
      </dsp:nvSpPr>
      <dsp:spPr>
        <a:xfrm>
          <a:off x="1893220" y="3042575"/>
          <a:ext cx="963749" cy="9637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49892-B4D2-4350-9E22-4785998295D2}">
      <dsp:nvSpPr>
        <dsp:cNvPr id="0" name=""/>
        <dsp:cNvSpPr/>
      </dsp:nvSpPr>
      <dsp:spPr>
        <a:xfrm>
          <a:off x="1304262" y="4339309"/>
          <a:ext cx="21416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Taxable Accounts/Savings</a:t>
          </a:r>
        </a:p>
      </dsp:txBody>
      <dsp:txXfrm>
        <a:off x="1304262" y="4339309"/>
        <a:ext cx="2141665" cy="720000"/>
      </dsp:txXfrm>
    </dsp:sp>
    <dsp:sp modelId="{FFF623AC-A38F-4B65-8ADC-6FD0631EAA74}">
      <dsp:nvSpPr>
        <dsp:cNvPr id="0" name=""/>
        <dsp:cNvSpPr/>
      </dsp:nvSpPr>
      <dsp:spPr>
        <a:xfrm>
          <a:off x="4409677" y="3042575"/>
          <a:ext cx="963749" cy="9637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487486-EE3C-4BAF-A2B6-AE570B54692B}">
      <dsp:nvSpPr>
        <dsp:cNvPr id="0" name=""/>
        <dsp:cNvSpPr/>
      </dsp:nvSpPr>
      <dsp:spPr>
        <a:xfrm>
          <a:off x="3820719" y="4339309"/>
          <a:ext cx="21416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Working</a:t>
          </a:r>
        </a:p>
      </dsp:txBody>
      <dsp:txXfrm>
        <a:off x="3820719" y="4339309"/>
        <a:ext cx="214166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DB4CB1-2494-384B-9E5A-353DA1127B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3" name="Date Placeholder 2">
            <a:extLst>
              <a:ext uri="{FF2B5EF4-FFF2-40B4-BE49-F238E27FC236}">
                <a16:creationId xmlns:a16="http://schemas.microsoft.com/office/drawing/2014/main" id="{2325CDF0-6DD3-044C-A317-6BD8C838A9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78A99F-1BE9-064E-AD89-0D204C3E4732}" type="datetimeFigureOut">
              <a:rPr lang="en-US" smtClean="0">
                <a:latin typeface="Franklin Gothic Book" panose="020B0503020102020204" pitchFamily="34" charset="0"/>
              </a:rPr>
              <a:t>6/13/2024</a:t>
            </a:fld>
            <a:endParaRPr lang="en-US" dirty="0">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A32F99CE-465D-7043-B3E1-604AA79B1F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8E8D7DEF-E64C-1C40-B9AF-CA93E0DF2C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4BD2FD-6CDE-1A4A-9940-2C553A4048B1}" type="slidenum">
              <a:rPr lang="en-US" smtClean="0">
                <a:latin typeface="Franklin Gothic Book" panose="020B0503020102020204" pitchFamily="34" charset="0"/>
              </a:rPr>
              <a:t>‹#›</a:t>
            </a:fld>
            <a:endParaRPr lang="en-US" dirty="0">
              <a:latin typeface="Franklin Gothic Book" panose="020B0503020102020204" pitchFamily="34" charset="0"/>
            </a:endParaRPr>
          </a:p>
        </p:txBody>
      </p:sp>
    </p:spTree>
    <p:extLst>
      <p:ext uri="{BB962C8B-B14F-4D97-AF65-F5344CB8AC3E}">
        <p14:creationId xmlns:p14="http://schemas.microsoft.com/office/powerpoint/2010/main" val="1026847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8D129565-9380-9C41-A5C1-1DE123D8A085}" type="datetimeFigureOut">
              <a:rPr lang="en-US" smtClean="0"/>
              <a:pPr/>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F7FA277A-EFC3-6A4E-B342-ACE6C1D432F8}" type="slidenum">
              <a:rPr lang="en-US" smtClean="0"/>
              <a:pPr/>
              <a:t>‹#›</a:t>
            </a:fld>
            <a:endParaRPr lang="en-US"/>
          </a:p>
        </p:txBody>
      </p:sp>
    </p:spTree>
    <p:extLst>
      <p:ext uri="{BB962C8B-B14F-4D97-AF65-F5344CB8AC3E}">
        <p14:creationId xmlns:p14="http://schemas.microsoft.com/office/powerpoint/2010/main" val="375110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b="0" i="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b="0" i="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b="0" i="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b="0" i="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afternoon. My name is Gene Elliott. I am a financial advisor at Brio Financial Group. I am joined today by Pamela Schmitz, another advisor at Brio Financial Group and our Medicare Specialist.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taking the time today to join us for our Smarter Your Series – Retirement Income Planning.</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 we begin today, I want to take a moment to go over a few housekeeping items:</a:t>
            </a:r>
            <a:endParaRPr lang="en-US" sz="1800" dirty="0">
              <a:solidFill>
                <a:srgbClr val="000000"/>
              </a:solidFill>
              <a:effectLst/>
              <a:latin typeface="NewsGoth BT"/>
              <a:ea typeface="Calibri" panose="020F0502020204030204" pitchFamily="34" charset="0"/>
              <a:cs typeface="NewsGoth BT"/>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000000"/>
              </a:solidFill>
              <a:effectLst/>
              <a:latin typeface="NewsGoth BT"/>
              <a:ea typeface="Calibri" panose="020F0502020204030204" pitchFamily="34" charset="0"/>
              <a:cs typeface="NewsGoth BT"/>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will speak </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approximately 40 minutes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after which we will have a question and answer session.</a:t>
            </a:r>
            <a:endParaRPr lang="en-US" sz="1800" dirty="0">
              <a:solidFill>
                <a:srgbClr val="000000"/>
              </a:solidFill>
              <a:effectLst/>
              <a:latin typeface="NewsGoth BT"/>
              <a:ea typeface="Calibri" panose="020F0502020204030204" pitchFamily="34" charset="0"/>
              <a:cs typeface="NewsGoth BT"/>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this time, all lines are muted. If you have any questions during the call, please email me at gene@briofg.com. That’s G-E-N-E @briofg.com. We will try to answer as many questions as we can today. If we are unable to get to your questions, we will follow up with you shortly to get your questions answered.</a:t>
            </a:r>
            <a:endParaRPr lang="en-US" sz="1800" dirty="0">
              <a:solidFill>
                <a:srgbClr val="000000"/>
              </a:solidFill>
              <a:effectLst/>
              <a:latin typeface="NewsGoth BT"/>
              <a:ea typeface="Calibri" panose="020F0502020204030204" pitchFamily="34" charset="0"/>
              <a:cs typeface="NewsGoth BT"/>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will also be recording today’s call and uploading it on our website and Facebook page once approved by compliance.</a:t>
            </a:r>
            <a:endParaRPr lang="en-US" sz="1800" dirty="0">
              <a:solidFill>
                <a:srgbClr val="000000"/>
              </a:solidFill>
              <a:effectLst/>
              <a:latin typeface="NewsGoth BT"/>
              <a:ea typeface="Calibri" panose="020F0502020204030204" pitchFamily="34" charset="0"/>
              <a:cs typeface="NewsGoth BT"/>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000000"/>
              </a:solidFill>
              <a:effectLst/>
              <a:latin typeface="NewsGoth BT"/>
              <a:ea typeface="Calibri" panose="020F0502020204030204" pitchFamily="34" charset="0"/>
              <a:cs typeface="NewsGoth BT"/>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before we begin, as a disclosure, we cannot provide individual recommendations on this call – the topics discussed are intended to be informational only. Please consult with your financial planner, or one of our financial planners at Brio Financial Group, on questions specific to your situation.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that, let’s get started.</a:t>
            </a:r>
          </a:p>
          <a:p>
            <a:endParaRPr lang="en-US" dirty="0"/>
          </a:p>
        </p:txBody>
      </p:sp>
      <p:sp>
        <p:nvSpPr>
          <p:cNvPr id="4" name="Slide Number Placeholder 3"/>
          <p:cNvSpPr>
            <a:spLocks noGrp="1"/>
          </p:cNvSpPr>
          <p:nvPr>
            <p:ph type="sldNum" sz="quarter" idx="5"/>
          </p:nvPr>
        </p:nvSpPr>
        <p:spPr/>
        <p:txBody>
          <a:bodyPr/>
          <a:lstStyle/>
          <a:p>
            <a:fld id="{30248F22-64FF-48F8-B176-CC9D11888F1E}" type="slidenum">
              <a:rPr lang="en-US" smtClean="0"/>
              <a:t>1</a:t>
            </a:fld>
            <a:endParaRPr lang="en-US" dirty="0"/>
          </a:p>
        </p:txBody>
      </p:sp>
    </p:spTree>
    <p:extLst>
      <p:ext uri="{BB962C8B-B14F-4D97-AF65-F5344CB8AC3E}">
        <p14:creationId xmlns:p14="http://schemas.microsoft.com/office/powerpoint/2010/main" val="144945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reach a certain age, the law requires that you begin to take what are known as “required minimum distributions,” or RMDs for short, from your traditional IRA. The same rules generally apply to employer-sponsored retirement plans, like 401(k)s, too. RMDs are simply the bare minimum you are required to take from your retirement account each year to satisfy the tax code’s rules. </a:t>
            </a:r>
          </a:p>
          <a:p>
            <a:endParaRPr lang="en-US" dirty="0"/>
          </a:p>
          <a:p>
            <a:r>
              <a:rPr lang="en-US" dirty="0"/>
              <a:t>The specific age when you must begin taking RMDs depends on when you were born. If you were 72 or older as of the end of 2022, you should already be taking RMDs for your IRAs. For those of you who were still younger than 72 at the end of 2022, you’ll have to start taking RMDs when you turn 73</a:t>
            </a:r>
            <a:r>
              <a:rPr lang="en-US" baseline="0" dirty="0"/>
              <a:t> or 75, depending on when you were born. As you can see here on the bottom of the screen, for those of you born from 1951 through 1959, you’ll start RMDs at age 73. And for those of you born in 1960 or later, you’ll start taking RMDs when you reach 75… unless Congress changes the rules again between now and then!</a:t>
            </a:r>
            <a:r>
              <a:rPr lang="en-US" dirty="0"/>
              <a:t> </a:t>
            </a:r>
          </a:p>
          <a:p>
            <a:endParaRPr lang="en-US" dirty="0"/>
          </a:p>
          <a:p>
            <a:r>
              <a:rPr lang="en-US" dirty="0"/>
              <a:t>A final thought before we move on… remember that you can always take more, but if you fail to at least take the minimum amount, the IRS can actually hit you with a 25% – that’s five-zero-percent – penalty for any amount that you should have taken but didn’t.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FA277A-EFC3-6A4E-B342-ACE6C1D432F8}" type="slidenum">
              <a:rPr lang="en-US" smtClean="0"/>
              <a:pPr/>
              <a:t>12</a:t>
            </a:fld>
            <a:endParaRPr lang="en-US"/>
          </a:p>
        </p:txBody>
      </p:sp>
    </p:spTree>
    <p:extLst>
      <p:ext uri="{BB962C8B-B14F-4D97-AF65-F5344CB8AC3E}">
        <p14:creationId xmlns:p14="http://schemas.microsoft.com/office/powerpoint/2010/main" val="390977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Franklin Gothic Book" panose="020B0503020102020204" pitchFamily="34" charset="0"/>
                <a:cs typeface="Franklin Gothic Book" panose="020B0604020202020204" pitchFamily="34" charset="0"/>
              </a:rPr>
              <a:t>Something else to keep in mind is that unlike Roth IRA </a:t>
            </a:r>
            <a:r>
              <a:rPr lang="en-US" altLang="en-US" i="1" dirty="0">
                <a:latin typeface="Franklin Gothic Book" panose="020B0503020102020204" pitchFamily="34" charset="0"/>
                <a:cs typeface="Franklin Gothic Book" panose="020B0604020202020204" pitchFamily="34" charset="0"/>
              </a:rPr>
              <a:t>contributions</a:t>
            </a:r>
            <a:r>
              <a:rPr lang="en-US" altLang="en-US" dirty="0">
                <a:latin typeface="Franklin Gothic Book" panose="020B0503020102020204" pitchFamily="34" charset="0"/>
                <a:cs typeface="Franklin Gothic Book" panose="020B0604020202020204" pitchFamily="34" charset="0"/>
              </a:rPr>
              <a:t>, there are no restrictions on who can make Roth IRA </a:t>
            </a:r>
            <a:r>
              <a:rPr lang="en-US" altLang="en-US" i="1" dirty="0">
                <a:latin typeface="Franklin Gothic Book" panose="020B0503020102020204" pitchFamily="34" charset="0"/>
                <a:cs typeface="Franklin Gothic Book" panose="020B0604020202020204" pitchFamily="34" charset="0"/>
              </a:rPr>
              <a:t>conversions. </a:t>
            </a:r>
            <a:r>
              <a:rPr lang="en-US" altLang="en-US" dirty="0">
                <a:latin typeface="Franklin Gothic Book" panose="020B0503020102020204" pitchFamily="34" charset="0"/>
                <a:cs typeface="Franklin Gothic Book" panose="020B0604020202020204" pitchFamily="34" charset="0"/>
              </a:rPr>
              <a:t>You can’t be too old. You can’t be too young. You can be working, or you can be retired. There’s no minimum amount of income you need or a maximum amount of income you can have. I think you see what I mean. If you want to convert you IRA to a Roth IRA, there’s nothing in the tax rules that will stop you from doing so. </a:t>
            </a:r>
          </a:p>
          <a:p>
            <a:endParaRPr lang="en-US" altLang="en-US" dirty="0">
              <a:latin typeface="Franklin Gothic Book" panose="020B0503020102020204" pitchFamily="34" charset="0"/>
              <a:cs typeface="Franklin Gothic Book" panose="020B0604020202020204" pitchFamily="34" charset="0"/>
            </a:endParaRPr>
          </a:p>
          <a:p>
            <a:endParaRPr lang="en-US" altLang="en-US" dirty="0">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E903362C-0CAC-9A40-B32F-5AF749CEF879}" type="slidenum">
              <a:rPr lang="en-US" smtClean="0"/>
              <a:t>13</a:t>
            </a:fld>
            <a:endParaRPr lang="en-US"/>
          </a:p>
        </p:txBody>
      </p:sp>
    </p:spTree>
    <p:extLst>
      <p:ext uri="{BB962C8B-B14F-4D97-AF65-F5344CB8AC3E}">
        <p14:creationId xmlns:p14="http://schemas.microsoft.com/office/powerpoint/2010/main" val="233834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Franklin Gothic Book" panose="020B0503020102020204" pitchFamily="34" charset="0"/>
                <a:cs typeface="Franklin Gothic Book" panose="020B0604020202020204" pitchFamily="34" charset="0"/>
              </a:rPr>
              <a:t>Another big benefit of the Roth IRA, and one that many retirees find attractive, is that Roth IRAs have no required minimum distributions during your lifetime. Remember all those RMD calculations and potential mistakes we talked about earlier? They’re not an issue if you have a Roth IRA. During your lifetime, you can take as much, or as little, as you want. You’re not forced to take anything at 73 if you don’t want to. That means your Roth IRA can continue to grow and compound tax-free for your heirs, which also makes it a very intriguing vehicle from an estate planning perspective.</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7FA277A-EFC3-6A4E-B342-ACE6C1D432F8}" type="slidenum">
              <a:rPr lang="en-US" smtClean="0"/>
              <a:pPr/>
              <a:t>14</a:t>
            </a:fld>
            <a:endParaRPr lang="en-US"/>
          </a:p>
        </p:txBody>
      </p:sp>
    </p:spTree>
    <p:extLst>
      <p:ext uri="{BB962C8B-B14F-4D97-AF65-F5344CB8AC3E}">
        <p14:creationId xmlns:p14="http://schemas.microsoft.com/office/powerpoint/2010/main" val="2317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Franklin Gothic Book" panose="020B0503020102020204" pitchFamily="34" charset="0"/>
                <a:ea typeface="Franklin Gothic Book" panose="020B0503020102020204" pitchFamily="34" charset="0"/>
                <a:cs typeface="Franklin Gothic Book" panose="020B0604020202020204" pitchFamily="34" charset="0"/>
              </a:rPr>
              <a:t>So, with that in mind, it’s very important that you are sure you want to convert your Roth IRA before doing so. Here are three questions to ask yourself before converting:</a:t>
            </a:r>
          </a:p>
          <a:p>
            <a:endParaRPr lang="en-US" altLang="en-US" dirty="0">
              <a:latin typeface="Franklin Gothic Book" panose="020B0503020102020204" pitchFamily="34" charset="0"/>
              <a:ea typeface="Franklin Gothic Book" panose="020B0503020102020204" pitchFamily="34" charset="0"/>
              <a:cs typeface="Franklin Gothic Book" panose="020B0604020202020204" pitchFamily="34" charset="0"/>
            </a:endParaRPr>
          </a:p>
          <a:p>
            <a:pPr>
              <a:buFontTx/>
              <a:buAutoNum type="arabicParenR"/>
            </a:pPr>
            <a:r>
              <a:rPr lang="en-US" altLang="en-US" dirty="0">
                <a:latin typeface="Franklin Gothic Book" panose="020B0503020102020204" pitchFamily="34" charset="0"/>
                <a:ea typeface="Franklin Gothic Book" panose="020B0503020102020204" pitchFamily="34" charset="0"/>
                <a:cs typeface="Franklin Gothic Book" panose="020B0604020202020204" pitchFamily="34" charset="0"/>
              </a:rPr>
              <a:t>Do you have a rough idea of the conversion’s impact on your tax bill?</a:t>
            </a:r>
          </a:p>
          <a:p>
            <a:pPr>
              <a:buFontTx/>
              <a:buAutoNum type="arabicParenR"/>
            </a:pPr>
            <a:r>
              <a:rPr lang="en-US" altLang="en-US" dirty="0">
                <a:latin typeface="Franklin Gothic Book" panose="020B0503020102020204" pitchFamily="34" charset="0"/>
                <a:ea typeface="Franklin Gothic Book" panose="020B0503020102020204" pitchFamily="34" charset="0"/>
                <a:cs typeface="Franklin Gothic Book" panose="020B0604020202020204" pitchFamily="34" charset="0"/>
              </a:rPr>
              <a:t>Do you have a plan to pay the resulting taxes?</a:t>
            </a:r>
          </a:p>
          <a:p>
            <a:pPr>
              <a:buFontTx/>
              <a:buAutoNum type="arabicParenR"/>
            </a:pPr>
            <a:r>
              <a:rPr lang="en-US" altLang="en-US" dirty="0">
                <a:latin typeface="Franklin Gothic Book" panose="020B0503020102020204" pitchFamily="34" charset="0"/>
                <a:ea typeface="Franklin Gothic Book" panose="020B0503020102020204" pitchFamily="34" charset="0"/>
                <a:cs typeface="Franklin Gothic Book" panose="020B0604020202020204" pitchFamily="34" charset="0"/>
              </a:rPr>
              <a:t>Do you have a reasonable expectation that the benefits of “pre-paying” your taxes like this makes sense in your overall plan?</a:t>
            </a:r>
          </a:p>
          <a:p>
            <a:pPr>
              <a:buFontTx/>
              <a:buAutoNum type="arabicParenR"/>
            </a:pPr>
            <a:endParaRPr lang="en-US" altLang="en-US" dirty="0">
              <a:latin typeface="Franklin Gothic Book" panose="020B0503020102020204" pitchFamily="34" charset="0"/>
              <a:ea typeface="Franklin Gothic Book" panose="020B0503020102020204" pitchFamily="34" charset="0"/>
              <a:cs typeface="Franklin Gothic Book" panose="020B0604020202020204" pitchFamily="34" charset="0"/>
            </a:endParaRPr>
          </a:p>
          <a:p>
            <a:r>
              <a:rPr lang="en-US" altLang="en-US" dirty="0">
                <a:latin typeface="Franklin Gothic Book" panose="020B0503020102020204" pitchFamily="34" charset="0"/>
                <a:ea typeface="Franklin Gothic Book" panose="020B0503020102020204" pitchFamily="34" charset="0"/>
                <a:cs typeface="Franklin Gothic Book" panose="020B0604020202020204" pitchFamily="34" charset="0"/>
              </a:rPr>
              <a:t>The answer to all these questions should be yes! </a:t>
            </a:r>
          </a:p>
          <a:p>
            <a:endParaRPr lang="en-US" altLang="en-US" dirty="0">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15</a:t>
            </a:fld>
            <a:endParaRPr lang="en-US"/>
          </a:p>
        </p:txBody>
      </p:sp>
    </p:spTree>
    <p:extLst>
      <p:ext uri="{BB962C8B-B14F-4D97-AF65-F5344CB8AC3E}">
        <p14:creationId xmlns:p14="http://schemas.microsoft.com/office/powerpoint/2010/main" val="188112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Franklin Gothic Book" panose="020B0503020102020204" pitchFamily="34" charset="0"/>
                <a:cs typeface="Franklin Gothic Book" panose="020B0503020102020204" pitchFamily="34" charset="0"/>
              </a:rPr>
              <a:t>But you have to eat in the meantime, right? That might require you to pull money from your IRA in the interim to help cover your current living expenses. Retirees sometimes opt not to do this because they say, “What if I die early? I’ll have spent my IRA money, which takes away from my heirs, and I’ll have gotten little to nothing for it. While that’s certainly something to consider, here are two reasons you may want to give that approach a second thought.</a:t>
            </a:r>
          </a:p>
          <a:p>
            <a:endParaRPr lang="en-US" altLang="en-US" dirty="0">
              <a:latin typeface="Franklin Gothic Book" panose="020B0503020102020204" pitchFamily="34" charset="0"/>
              <a:cs typeface="Franklin Gothic Book" panose="020B0503020102020204" pitchFamily="34" charset="0"/>
            </a:endParaRPr>
          </a:p>
          <a:p>
            <a:r>
              <a:rPr lang="en-US" altLang="en-US" dirty="0">
                <a:latin typeface="Franklin Gothic Book" panose="020B0503020102020204" pitchFamily="34" charset="0"/>
                <a:cs typeface="Franklin Gothic Book" panose="020B0503020102020204" pitchFamily="34" charset="0"/>
              </a:rPr>
              <a:t>First, a 2012 report from the Center for Retirement Research at Boston College concluded that Social Security is one of the cheapest, if not the cheapest, annuity available. That might sound a little funny. After all, you don’t buy Social Security, right? In a way, though, you kind of do. If you use IRA money to hold off on claiming Social Security for, say, a year, that’s kind of the price you paid to get the higher benefit. If you compare that “price” and increased benefit to what you can get from commercial annuity providers, it’s almost always cheaper. </a:t>
            </a:r>
          </a:p>
          <a:p>
            <a:endParaRPr lang="en-US" altLang="en-US" dirty="0">
              <a:latin typeface="Franklin Gothic Book" panose="020B0503020102020204" pitchFamily="34" charset="0"/>
              <a:cs typeface="Franklin Gothic Book" panose="020B0503020102020204" pitchFamily="34" charset="0"/>
            </a:endParaRPr>
          </a:p>
          <a:p>
            <a:r>
              <a:rPr lang="en-US" altLang="en-US" dirty="0">
                <a:latin typeface="Franklin Gothic Book" panose="020B0503020102020204" pitchFamily="34" charset="0"/>
                <a:cs typeface="Franklin Gothic Book" panose="020B0503020102020204" pitchFamily="34" charset="0"/>
              </a:rPr>
              <a:t>Another reason it can make sense to draw from your IRA in order to help delay claiming Social Security benefits is that Social Security benefits are generally more tax efficient than IRA withdrawals. Remember, when you take an IRA withdrawal, the entire amount is generally added to your income and taxed at whatever rate you happen to be at. In contrast, Social Security benefits may be anywhere from 15% tax free all the way up to 100% tax free. So, the key point for you here is that trading a dollar of IRA income on your tax return for a dollar of Social Security benefits will almost always leave you with a lower tax bill and more money to spend. </a:t>
            </a:r>
          </a:p>
          <a:p>
            <a:endParaRPr lang="en-US" altLang="en-US" dirty="0">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F7FA277A-EFC3-6A4E-B342-ACE6C1D432F8}" type="slidenum">
              <a:rPr lang="en-US" smtClean="0"/>
              <a:pPr/>
              <a:t>16</a:t>
            </a:fld>
            <a:endParaRPr lang="en-US"/>
          </a:p>
        </p:txBody>
      </p:sp>
    </p:spTree>
    <p:extLst>
      <p:ext uri="{BB962C8B-B14F-4D97-AF65-F5344CB8AC3E}">
        <p14:creationId xmlns:p14="http://schemas.microsoft.com/office/powerpoint/2010/main" val="285731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Can claim any time between 62 and 70. Many think when they can retire depends on when they claim social security. Those are, for many people, two completely independent decisions.</a:t>
            </a:r>
          </a:p>
          <a:p>
            <a:pPr marL="0" indent="0">
              <a:buFontTx/>
              <a:buNone/>
            </a:pPr>
            <a:r>
              <a:rPr lang="en-US" dirty="0"/>
              <a:t>	- Any time between 62 and FRA means a reduction in benefits.</a:t>
            </a:r>
          </a:p>
          <a:p>
            <a:pPr marL="0" indent="0">
              <a:buFontTx/>
              <a:buNone/>
            </a:pPr>
            <a:r>
              <a:rPr lang="en-US" dirty="0"/>
              <a:t>	- At 70 one can claim their maximum benefit.</a:t>
            </a:r>
          </a:p>
          <a:p>
            <a:pPr marL="0" indent="0">
              <a:buFontTx/>
              <a:buNone/>
            </a:pPr>
            <a:r>
              <a:rPr lang="en-US" dirty="0"/>
              <a:t>	- It’s a big decision and we use a tool called Social Security Analyzer to talk this through with clients.</a:t>
            </a:r>
          </a:p>
          <a:p>
            <a:pPr marL="0" indent="0">
              <a:buFontTx/>
              <a:buNone/>
            </a:pPr>
            <a:r>
              <a:rPr lang="en-US" dirty="0"/>
              <a:t>		- Break even age.</a:t>
            </a:r>
          </a:p>
          <a:p>
            <a:pPr marL="0" indent="0">
              <a:buFontTx/>
              <a:buNone/>
            </a:pPr>
            <a:endParaRPr lang="en-US" dirty="0"/>
          </a:p>
          <a:p>
            <a:pPr marL="171450" indent="-171450">
              <a:buFontTx/>
              <a:buChar char="-"/>
            </a:pPr>
            <a:r>
              <a:rPr lang="en-US" dirty="0"/>
              <a:t>Widows/Widowers benefits. At the death of the first spouse, Social Security will pay the higher of the two benefits. This is important when we are considering claiming strategies as a higher benefit while we are alive could mean a higher benefit for our spouse when we are gone.</a:t>
            </a:r>
          </a:p>
          <a:p>
            <a:pPr marL="171450" indent="-171450">
              <a:buFontTx/>
              <a:buChar char="-"/>
            </a:pPr>
            <a:endParaRPr lang="en-US" dirty="0"/>
          </a:p>
          <a:p>
            <a:pPr marL="171450" indent="-171450">
              <a:buFontTx/>
              <a:buChar char="-"/>
            </a:pPr>
            <a:r>
              <a:rPr lang="en-US" dirty="0"/>
              <a:t>Taxes: If your total income (including ½ of your Soc Sec benefit is under $25,000 single ($32,000 married), you pay no taxes on Social Security. If your total income (including ½ of Soc Sec is between $25,000 and $34,000 single ($32k to $44k married) 50% of your Soc Sec is taxed. Above $34k single/$44k married 85% of your Soc Sec is taxed.</a:t>
            </a:r>
          </a:p>
          <a:p>
            <a:pPr marL="628650" lvl="1" indent="-171450">
              <a:buFontTx/>
              <a:buChar char="-"/>
            </a:pPr>
            <a:r>
              <a:rPr lang="en-US" dirty="0"/>
              <a:t>- For most that means 85% is taxable.</a:t>
            </a:r>
          </a:p>
          <a:p>
            <a:pPr marL="628650" lvl="1" indent="-171450">
              <a:buFontTx/>
              <a:buChar char="-"/>
            </a:pPr>
            <a:r>
              <a:rPr lang="en-US" dirty="0"/>
              <a:t>- CA doesn’t tax Soc Sec but 13 states do, and laws can always change.</a:t>
            </a:r>
          </a:p>
          <a:p>
            <a:pPr marL="628650" lvl="1"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Windfall Elimination and Government Pension Offset</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30248F22-64FF-48F8-B176-CC9D11888F1E}" type="slidenum">
              <a:rPr lang="en-US" smtClean="0"/>
              <a:t>17</a:t>
            </a:fld>
            <a:endParaRPr lang="en-US" dirty="0"/>
          </a:p>
        </p:txBody>
      </p:sp>
    </p:spTree>
    <p:extLst>
      <p:ext uri="{BB962C8B-B14F-4D97-AF65-F5344CB8AC3E}">
        <p14:creationId xmlns:p14="http://schemas.microsoft.com/office/powerpoint/2010/main" val="99700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we want to talk about is recreating your paycheck itself.</a:t>
            </a:r>
          </a:p>
          <a:p>
            <a:endParaRPr lang="en-US" dirty="0"/>
          </a:p>
          <a:p>
            <a:r>
              <a:rPr lang="en-US" dirty="0"/>
              <a:t>With all of these different income sources, it can be easy to get confused or mixed up with how to efficiently get the money into your checking account in time to pay all your bills.</a:t>
            </a:r>
          </a:p>
          <a:p>
            <a:endParaRPr lang="en-US" dirty="0"/>
          </a:p>
          <a:p>
            <a:r>
              <a:rPr lang="en-US" dirty="0"/>
              <a:t>That’s where Brio likes to step in with what we call Cash Flow Strategy</a:t>
            </a:r>
          </a:p>
          <a:p>
            <a:endParaRPr lang="en-US" dirty="0"/>
          </a:p>
          <a:p>
            <a:r>
              <a:rPr lang="en-US" dirty="0"/>
              <a:t>Essentially we funnel all of your income sources into one savings account, and then we send your checking account a bi-weekly or monthly distribution that’s in line with how much you can afford to spend. This is a lot easier for many people to handle because its what they’re used to from their working years as opposed to scattered income throughout the year.</a:t>
            </a:r>
          </a:p>
          <a:p>
            <a:endParaRPr lang="en-US" dirty="0"/>
          </a:p>
          <a:p>
            <a:r>
              <a:rPr lang="en-US" dirty="0"/>
              <a:t>We can also use this strategy to be smarter about your distributions from a tax angle. Not only can we can control which accounts we’re withdrawing from when, but we can also do more creative things like using some of your IRA distributions for Charity instead of from your cash accounts. Gene is going to touch a bit on this in just a minute. But generally, the smarter we can be with all of these distributions from all of these accounts, the lower we can keep your taxable income which is really important in retirement. </a:t>
            </a:r>
          </a:p>
          <a:p>
            <a:endParaRPr lang="en-US" dirty="0"/>
          </a:p>
          <a:p>
            <a:r>
              <a:rPr lang="en-US" dirty="0"/>
              <a:t>With that, I’ll hand it over to Gene to review taxes and Medicare.</a:t>
            </a:r>
          </a:p>
          <a:p>
            <a:endParaRPr lang="en-US" dirty="0"/>
          </a:p>
        </p:txBody>
      </p:sp>
      <p:sp>
        <p:nvSpPr>
          <p:cNvPr id="4" name="Slide Number Placeholder 3"/>
          <p:cNvSpPr>
            <a:spLocks noGrp="1"/>
          </p:cNvSpPr>
          <p:nvPr>
            <p:ph type="sldNum" sz="quarter" idx="5"/>
          </p:nvPr>
        </p:nvSpPr>
        <p:spPr/>
        <p:txBody>
          <a:bodyPr/>
          <a:lstStyle/>
          <a:p>
            <a:fld id="{30248F22-64FF-48F8-B176-CC9D11888F1E}" type="slidenum">
              <a:rPr lang="en-US" smtClean="0"/>
              <a:t>18</a:t>
            </a:fld>
            <a:endParaRPr lang="en-US" dirty="0"/>
          </a:p>
        </p:txBody>
      </p:sp>
    </p:spTree>
    <p:extLst>
      <p:ext uri="{BB962C8B-B14F-4D97-AF65-F5344CB8AC3E}">
        <p14:creationId xmlns:p14="http://schemas.microsoft.com/office/powerpoint/2010/main" val="124196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am going to turn it over to our Medicare Specialist, Pam Schmitz. She is going to talk us through how your income may impact your </a:t>
            </a:r>
            <a:r>
              <a:rPr lang="en-US" dirty="0" err="1"/>
              <a:t>medicare</a:t>
            </a:r>
            <a:r>
              <a:rPr lang="en-US" dirty="0"/>
              <a:t> premiums and important </a:t>
            </a:r>
            <a:r>
              <a:rPr lang="en-US" dirty="0" err="1"/>
              <a:t>medicare</a:t>
            </a:r>
            <a:r>
              <a:rPr lang="en-US" dirty="0"/>
              <a:t> timelines.</a:t>
            </a:r>
          </a:p>
        </p:txBody>
      </p:sp>
      <p:sp>
        <p:nvSpPr>
          <p:cNvPr id="4" name="Slide Number Placeholder 3"/>
          <p:cNvSpPr>
            <a:spLocks noGrp="1"/>
          </p:cNvSpPr>
          <p:nvPr>
            <p:ph type="sldNum" sz="quarter" idx="5"/>
          </p:nvPr>
        </p:nvSpPr>
        <p:spPr/>
        <p:txBody>
          <a:bodyPr/>
          <a:lstStyle/>
          <a:p>
            <a:fld id="{30248F22-64FF-48F8-B176-CC9D11888F1E}" type="slidenum">
              <a:rPr lang="en-US" smtClean="0"/>
              <a:t>19</a:t>
            </a:fld>
            <a:endParaRPr lang="en-US" dirty="0"/>
          </a:p>
        </p:txBody>
      </p:sp>
    </p:spTree>
    <p:extLst>
      <p:ext uri="{BB962C8B-B14F-4D97-AF65-F5344CB8AC3E}">
        <p14:creationId xmlns:p14="http://schemas.microsoft.com/office/powerpoint/2010/main" val="1815870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248F22-64FF-48F8-B176-CC9D11888F1E}" type="slidenum">
              <a:rPr lang="en-US" smtClean="0"/>
              <a:t>20</a:t>
            </a:fld>
            <a:endParaRPr lang="en-US" dirty="0"/>
          </a:p>
        </p:txBody>
      </p:sp>
    </p:spTree>
    <p:extLst>
      <p:ext uri="{BB962C8B-B14F-4D97-AF65-F5344CB8AC3E}">
        <p14:creationId xmlns:p14="http://schemas.microsoft.com/office/powerpoint/2010/main" val="33537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48F22-64FF-48F8-B176-CC9D11888F1E}" type="slidenum">
              <a:rPr lang="en-US" smtClean="0"/>
              <a:t>21</a:t>
            </a:fld>
            <a:endParaRPr lang="en-US" dirty="0"/>
          </a:p>
        </p:txBody>
      </p:sp>
    </p:spTree>
    <p:extLst>
      <p:ext uri="{BB962C8B-B14F-4D97-AF65-F5344CB8AC3E}">
        <p14:creationId xmlns:p14="http://schemas.microsoft.com/office/powerpoint/2010/main" val="20262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During today’s session we’ll be covering several topics, starting off with Retirement Income Sources.</a:t>
            </a:r>
          </a:p>
          <a:p>
            <a:endParaRPr lang="en-US" dirty="0"/>
          </a:p>
          <a:p>
            <a:r>
              <a:rPr lang="en-US" dirty="0"/>
              <a:t>We’ll do a deep dive into each of those, including Social Security, Employer Pensions, and Retirement Account withdrawals</a:t>
            </a:r>
          </a:p>
          <a:p>
            <a:endParaRPr lang="en-US" dirty="0"/>
          </a:p>
          <a:p>
            <a:r>
              <a:rPr lang="en-US" dirty="0"/>
              <a:t>We’ll also cover how all of those can impact your taxes and Medicare premiums</a:t>
            </a:r>
          </a:p>
          <a:p>
            <a:endParaRPr lang="en-US" dirty="0"/>
          </a:p>
          <a:p>
            <a:r>
              <a:rPr lang="en-US" dirty="0"/>
              <a:t>And then finally, we’ll talk about a few estate planning best practices that everyone should be keeping top of mind as they prepare for retirement</a:t>
            </a:r>
          </a:p>
        </p:txBody>
      </p:sp>
      <p:sp>
        <p:nvSpPr>
          <p:cNvPr id="4" name="Slide Number Placeholder 3"/>
          <p:cNvSpPr>
            <a:spLocks noGrp="1"/>
          </p:cNvSpPr>
          <p:nvPr>
            <p:ph type="sldNum" sz="quarter" idx="5"/>
          </p:nvPr>
        </p:nvSpPr>
        <p:spPr/>
        <p:txBody>
          <a:bodyPr/>
          <a:lstStyle/>
          <a:p>
            <a:fld id="{30248F22-64FF-48F8-B176-CC9D11888F1E}" type="slidenum">
              <a:rPr lang="en-US" smtClean="0"/>
              <a:t>3</a:t>
            </a:fld>
            <a:endParaRPr lang="en-US" dirty="0"/>
          </a:p>
        </p:txBody>
      </p:sp>
    </p:spTree>
    <p:extLst>
      <p:ext uri="{BB962C8B-B14F-4D97-AF65-F5344CB8AC3E}">
        <p14:creationId xmlns:p14="http://schemas.microsoft.com/office/powerpoint/2010/main" val="35384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48F22-64FF-48F8-B176-CC9D11888F1E}" type="slidenum">
              <a:rPr lang="en-US" smtClean="0"/>
              <a:t>22</a:t>
            </a:fld>
            <a:endParaRPr lang="en-US" dirty="0"/>
          </a:p>
        </p:txBody>
      </p:sp>
    </p:spTree>
    <p:extLst>
      <p:ext uri="{BB962C8B-B14F-4D97-AF65-F5344CB8AC3E}">
        <p14:creationId xmlns:p14="http://schemas.microsoft.com/office/powerpoint/2010/main" val="3510681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earlier, this isn’t an exhaustive presentation to fully prepare you for retirement, but we do hope it has you asking the right questions about your own situation. We’d love to help answer any questions about your retirement income sources and help prepare you to feel comfortable about retiring.</a:t>
            </a:r>
          </a:p>
          <a:p>
            <a:endParaRPr lang="en-US" dirty="0"/>
          </a:p>
          <a:p>
            <a:r>
              <a:rPr lang="en-US" dirty="0"/>
              <a:t>If you have any tax questions and don’t already work with a CPA or tax advisor, we would love to connect you with a trusted resource in our network.</a:t>
            </a:r>
          </a:p>
          <a:p>
            <a:endParaRPr lang="en-US" dirty="0"/>
          </a:p>
          <a:p>
            <a:r>
              <a:rPr lang="en-US" dirty="0"/>
              <a:t>For anything Medicare related, our very own Pam Schmitz is an expert and would love to set up some time to go over your questions.</a:t>
            </a:r>
          </a:p>
          <a:p>
            <a:endParaRPr lang="en-US" dirty="0"/>
          </a:p>
          <a:p>
            <a:r>
              <a:rPr lang="en-US" dirty="0"/>
              <a:t>Lastly, we really hope that if this presentation had you thinking about friends or family who might not be making the right financial decisions, that you’ll connect us with them so that we can help.</a:t>
            </a:r>
          </a:p>
          <a:p>
            <a:endParaRPr lang="en-US" dirty="0"/>
          </a:p>
          <a:p>
            <a:r>
              <a:rPr lang="en-US" dirty="0"/>
              <a:t>With that, I want to say thank you again for your time today. We’ll go ahead and open it up for questions for the next 10-15 minutes.</a:t>
            </a:r>
          </a:p>
        </p:txBody>
      </p:sp>
      <p:sp>
        <p:nvSpPr>
          <p:cNvPr id="4" name="Slide Number Placeholder 3"/>
          <p:cNvSpPr>
            <a:spLocks noGrp="1"/>
          </p:cNvSpPr>
          <p:nvPr>
            <p:ph type="sldNum" sz="quarter" idx="5"/>
          </p:nvPr>
        </p:nvSpPr>
        <p:spPr/>
        <p:txBody>
          <a:bodyPr/>
          <a:lstStyle/>
          <a:p>
            <a:fld id="{30248F22-64FF-48F8-B176-CC9D11888F1E}" type="slidenum">
              <a:rPr lang="en-US" smtClean="0"/>
              <a:t>23</a:t>
            </a:fld>
            <a:endParaRPr lang="en-US" dirty="0"/>
          </a:p>
        </p:txBody>
      </p:sp>
    </p:spTree>
    <p:extLst>
      <p:ext uri="{BB962C8B-B14F-4D97-AF65-F5344CB8AC3E}">
        <p14:creationId xmlns:p14="http://schemas.microsoft.com/office/powerpoint/2010/main" val="2652765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54F659-FC7D-0041-A2D4-B145C2DD27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00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retirement income sources, there are primarily four types which we will discuss</a:t>
            </a:r>
          </a:p>
          <a:p>
            <a:endParaRPr lang="en-US" dirty="0"/>
          </a:p>
          <a:p>
            <a:r>
              <a:rPr lang="en-US" dirty="0"/>
              <a:t>The first source of income for most people is social security, which will pay you a certain amount each month once you start claiming it</a:t>
            </a:r>
          </a:p>
          <a:p>
            <a:endParaRPr lang="en-US" dirty="0"/>
          </a:p>
          <a:p>
            <a:r>
              <a:rPr lang="en-US" dirty="0"/>
              <a:t>Secondly, we’ll talk about pensions – which primarily apply to public sector employees, but some private sectors as well</a:t>
            </a:r>
          </a:p>
          <a:p>
            <a:endParaRPr lang="en-US" dirty="0"/>
          </a:p>
          <a:p>
            <a:r>
              <a:rPr lang="en-US" dirty="0"/>
              <a:t>Next, we’ll review retirement accounts such as your 401ks, 403bs, IRAs, </a:t>
            </a:r>
            <a:r>
              <a:rPr lang="en-US" dirty="0" err="1"/>
              <a:t>Roths</a:t>
            </a:r>
            <a:r>
              <a:rPr lang="en-US" dirty="0"/>
              <a:t>, and so on</a:t>
            </a:r>
          </a:p>
          <a:p>
            <a:endParaRPr lang="en-US" dirty="0"/>
          </a:p>
          <a:p>
            <a:r>
              <a:rPr lang="en-US" dirty="0"/>
              <a:t>Lastly, we consider your taxable accounts – which include your cash savings, stock investments, and standard brokerage accounts</a:t>
            </a:r>
          </a:p>
        </p:txBody>
      </p:sp>
      <p:sp>
        <p:nvSpPr>
          <p:cNvPr id="4" name="Slide Number Placeholder 3"/>
          <p:cNvSpPr>
            <a:spLocks noGrp="1"/>
          </p:cNvSpPr>
          <p:nvPr>
            <p:ph type="sldNum" sz="quarter" idx="5"/>
          </p:nvPr>
        </p:nvSpPr>
        <p:spPr/>
        <p:txBody>
          <a:bodyPr/>
          <a:lstStyle/>
          <a:p>
            <a:fld id="{30248F22-64FF-48F8-B176-CC9D11888F1E}" type="slidenum">
              <a:rPr lang="en-US" smtClean="0"/>
              <a:t>5</a:t>
            </a:fld>
            <a:endParaRPr lang="en-US" dirty="0"/>
          </a:p>
        </p:txBody>
      </p:sp>
    </p:spTree>
    <p:extLst>
      <p:ext uri="{BB962C8B-B14F-4D97-AF65-F5344CB8AC3E}">
        <p14:creationId xmlns:p14="http://schemas.microsoft.com/office/powerpoint/2010/main" val="138094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Like I said earlier, pensions are a primary income source for many retirees, but it is also important to note with many pension plans, you don’t have to choose the monthly income stream.</a:t>
            </a:r>
          </a:p>
          <a:p>
            <a:endParaRPr lang="en-US" dirty="0"/>
          </a:p>
          <a:p>
            <a:r>
              <a:rPr lang="en-US" dirty="0"/>
              <a:t>Depending on a variety of factors, like the lump sum value, cost of living adjustments, embedded growth rate, and life expectancy, we can run some calculations on what makes the most sense for you and your family. Its also important to consider the windfall elimination provision that Gene mentioned and whether or not the pension includes healthcare benefits when making that decision</a:t>
            </a:r>
          </a:p>
          <a:p>
            <a:endParaRPr lang="en-US" dirty="0"/>
          </a:p>
          <a:p>
            <a:r>
              <a:rPr lang="en-US" dirty="0"/>
              <a:t>If you do decide on the monthly income stream, there are generally several options you can pick from. Some of which will include spousal benefits if you pass away before them. Sometimes it make sense to not choose an option with spousal benefits as it will reduce your monthly payout while you’re living, but it really just depends on your entire financial situation.</a:t>
            </a:r>
          </a:p>
          <a:p>
            <a:endParaRPr lang="en-US" dirty="0"/>
          </a:p>
          <a:p>
            <a:r>
              <a:rPr lang="en-US" dirty="0"/>
              <a:t>There are also some more advanced techniques we might consider to protect you and your spouse, like permanent life insurance policies. Use the difference in single life with joint life to buy whole life insurance. Start in 50s.</a:t>
            </a:r>
          </a:p>
        </p:txBody>
      </p:sp>
      <p:sp>
        <p:nvSpPr>
          <p:cNvPr id="4" name="Slide Number Placeholder 3"/>
          <p:cNvSpPr>
            <a:spLocks noGrp="1"/>
          </p:cNvSpPr>
          <p:nvPr>
            <p:ph type="sldNum" sz="quarter" idx="5"/>
          </p:nvPr>
        </p:nvSpPr>
        <p:spPr/>
        <p:txBody>
          <a:bodyPr/>
          <a:lstStyle/>
          <a:p>
            <a:fld id="{30248F22-64FF-48F8-B176-CC9D11888F1E}" type="slidenum">
              <a:rPr lang="en-US" smtClean="0"/>
              <a:t>6</a:t>
            </a:fld>
            <a:endParaRPr lang="en-US" dirty="0"/>
          </a:p>
        </p:txBody>
      </p:sp>
    </p:spTree>
    <p:extLst>
      <p:ext uri="{BB962C8B-B14F-4D97-AF65-F5344CB8AC3E}">
        <p14:creationId xmlns:p14="http://schemas.microsoft.com/office/powerpoint/2010/main" val="337847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primary retirement income source for many of our clients over age 59 ½ is their retirement savings accounts.</a:t>
            </a:r>
          </a:p>
          <a:p>
            <a:endParaRPr lang="en-US" dirty="0"/>
          </a:p>
          <a:p>
            <a:r>
              <a:rPr lang="en-US" dirty="0"/>
              <a:t>There are a lot of different types of these accounts, depending on if you were a W2 employee, self employed, or were saving on your own in an individual account. 401k, 403b, SEP IRA, Traditional IRA, Roth IRA, and the list goes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a big list of these account types, but in general they narrow down to two different kinds: pre-tax (Traditional) or post-tax (Roth). When you’re saving to these accounts, Traditional contributions are tax deductible, while Roth contributions are not. In retirement, Traditional withdrawals are going to be taxed as income, while Roth withdrawals are not taxable at all. So it can make a big difference in determining your total income. Its very important to work with a financial planner when determining which type of account you’re saving to during your working years, so you can be tax efficient in retirement.</a:t>
            </a:r>
          </a:p>
          <a:p>
            <a:endParaRPr lang="en-US" dirty="0"/>
          </a:p>
          <a:p>
            <a:r>
              <a:rPr lang="en-US" dirty="0"/>
              <a:t>Some people might also have also invested in an annuity with some of their savings. There are multiple different types that we won’t get into completely right now, but in general they are another retirement savings vehicle you can use to grow your assets. One of the primary benefits to them is you can use them to create an income stream in retirement just like a pension. These are complex products that can have pretty high fees, so its important to work with an advisor to decide if they make sense for you and what the best type might be.</a:t>
            </a:r>
          </a:p>
          <a:p>
            <a:endParaRPr lang="en-US" dirty="0"/>
          </a:p>
          <a:p>
            <a:r>
              <a:rPr lang="en-US" dirty="0"/>
              <a:t>Another important decision you’ll face in retirement is how to manage your accounts. Its not uncommon these days for clients to have multiple different retirement accounts scattered among various institutions because they’ve had multiple employers over the years. It can be very hard to manage multiple accounts across multiple platforms, so we generally recommend to consolidate them at as few institutions and accounts as possible. Consolidation also helps the people you’re leaving money when you pass away, so everything is in one place for them. Fortunately this can be done without any tax consequences due to the rollover process.</a:t>
            </a:r>
          </a:p>
          <a:p>
            <a:endParaRPr lang="en-US" dirty="0"/>
          </a:p>
        </p:txBody>
      </p:sp>
      <p:sp>
        <p:nvSpPr>
          <p:cNvPr id="4" name="Slide Number Placeholder 3"/>
          <p:cNvSpPr>
            <a:spLocks noGrp="1"/>
          </p:cNvSpPr>
          <p:nvPr>
            <p:ph type="sldNum" sz="quarter" idx="5"/>
          </p:nvPr>
        </p:nvSpPr>
        <p:spPr/>
        <p:txBody>
          <a:bodyPr/>
          <a:lstStyle/>
          <a:p>
            <a:fld id="{30248F22-64FF-48F8-B176-CC9D11888F1E}" type="slidenum">
              <a:rPr lang="en-US" smtClean="0"/>
              <a:t>7</a:t>
            </a:fld>
            <a:endParaRPr lang="en-US" dirty="0"/>
          </a:p>
        </p:txBody>
      </p:sp>
    </p:spTree>
    <p:extLst>
      <p:ext uri="{BB962C8B-B14F-4D97-AF65-F5344CB8AC3E}">
        <p14:creationId xmlns:p14="http://schemas.microsoft.com/office/powerpoint/2010/main" val="31259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cs typeface="Franklin Gothic Book" panose="020B0604020202020204" pitchFamily="34" charset="0"/>
              </a:rPr>
              <a:t>While some baby boomer couples retire at the same time, oftentimes, one spouse retires before the other. In such cases, you may be able to take advantage of spousal IRA and/or Roth IRA contributions. These are special contributions that allow a spouse with compensation to make a contribution to the traditional IRA or Roth IRA of a non-working spouse. In essence, the non-working spouse can use the working spouse’s compensation as their own. </a:t>
            </a:r>
          </a:p>
          <a:p>
            <a:endParaRPr lang="en-US" dirty="0"/>
          </a:p>
        </p:txBody>
      </p:sp>
      <p:sp>
        <p:nvSpPr>
          <p:cNvPr id="4" name="Slide Number Placeholder 3"/>
          <p:cNvSpPr>
            <a:spLocks noGrp="1"/>
          </p:cNvSpPr>
          <p:nvPr>
            <p:ph type="sldNum" sz="quarter" idx="5"/>
          </p:nvPr>
        </p:nvSpPr>
        <p:spPr/>
        <p:txBody>
          <a:bodyPr/>
          <a:lstStyle/>
          <a:p>
            <a:fld id="{F7FA277A-EFC3-6A4E-B342-ACE6C1D432F8}" type="slidenum">
              <a:rPr lang="en-US" smtClean="0"/>
              <a:t>8</a:t>
            </a:fld>
            <a:endParaRPr lang="en-US"/>
          </a:p>
        </p:txBody>
      </p:sp>
    </p:spTree>
    <p:extLst>
      <p:ext uri="{BB962C8B-B14F-4D97-AF65-F5344CB8AC3E}">
        <p14:creationId xmlns:p14="http://schemas.microsoft.com/office/powerpoint/2010/main" val="241802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Franklin Gothic Book" panose="020B0604020202020204" pitchFamily="34" charset="0"/>
              </a:rPr>
              <a:t>You might be asking yourself: can a $8,000 contribution really make a difference when it comes to my retirement? The answer is absolutely. Here’s a quick example... suppose you’re 55 years old now and you plan to retire in 10 years, at 65. The kids have flown the coop and you finally have a chance to focus on saving for your retirement, so you make a full $8,000 Roth IRA contribution annually until you retire. If, say, you earn 6% per year, then by the time you retire in 10 years you’d have more than $100,000.</a:t>
            </a:r>
          </a:p>
          <a:p>
            <a:endParaRPr lang="en-US" altLang="en-US" dirty="0">
              <a:cs typeface="Franklin Gothic Book" panose="020B0604020202020204" pitchFamily="34" charset="0"/>
            </a:endParaRPr>
          </a:p>
          <a:p>
            <a:r>
              <a:rPr lang="en-US" altLang="en-US" dirty="0">
                <a:cs typeface="Franklin Gothic Book" panose="020B0604020202020204" pitchFamily="34" charset="0"/>
              </a:rPr>
              <a:t>But remember, you may need to plan on living until 90, 95 or longer. So, let’s say that that you leave the account alone and it continues to earn 6% per year. By the time you reach 85, even if you never put another dollar in after the first 10 years, you’d more than $350,000. Plus, since you made your contributions to a Roth IRA, that entire amount would be tax free. Still think </a:t>
            </a:r>
            <a:r>
              <a:rPr lang="en-US" altLang="en-US" i="1" dirty="0">
                <a:cs typeface="Franklin Gothic Book" panose="020B0604020202020204" pitchFamily="34" charset="0"/>
              </a:rPr>
              <a:t>“just” </a:t>
            </a:r>
            <a:r>
              <a:rPr lang="en-US" altLang="en-US" dirty="0">
                <a:cs typeface="Franklin Gothic Book" panose="020B0604020202020204" pitchFamily="34" charset="0"/>
              </a:rPr>
              <a:t>$8,000 a year can’t make a difference? And just think, if you’re married and you were able to make that $8,000 contribution to both your Roth IRA and your spouse’s Roth IRA, you’d have twice as much... tax free!</a:t>
            </a:r>
          </a:p>
        </p:txBody>
      </p:sp>
      <p:sp>
        <p:nvSpPr>
          <p:cNvPr id="4" name="Slide Number Placeholder 3"/>
          <p:cNvSpPr>
            <a:spLocks noGrp="1"/>
          </p:cNvSpPr>
          <p:nvPr>
            <p:ph type="sldNum" sz="quarter" idx="5"/>
          </p:nvPr>
        </p:nvSpPr>
        <p:spPr/>
        <p:txBody>
          <a:bodyPr/>
          <a:lstStyle/>
          <a:p>
            <a:fld id="{F7FA277A-EFC3-6A4E-B342-ACE6C1D432F8}" type="slidenum">
              <a:rPr lang="en-US" smtClean="0"/>
              <a:t>9</a:t>
            </a:fld>
            <a:endParaRPr lang="en-US"/>
          </a:p>
        </p:txBody>
      </p:sp>
    </p:spTree>
    <p:extLst>
      <p:ext uri="{BB962C8B-B14F-4D97-AF65-F5344CB8AC3E}">
        <p14:creationId xmlns:p14="http://schemas.microsoft.com/office/powerpoint/2010/main" val="327352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Franklin Gothic Book" panose="020B0503020102020204" pitchFamily="34" charset="0"/>
                <a:cs typeface="Franklin Gothic Book" panose="020B0604020202020204" pitchFamily="34" charset="0"/>
              </a:rPr>
              <a:t>Alright, getting money into your retirement accounts is only the first half of the story. Coming up with an efficient way of taking those funds out, and avoiding costly mistakes, is the other half. This is </a:t>
            </a:r>
            <a:r>
              <a:rPr lang="en-US" altLang="en-US" i="1" dirty="0">
                <a:latin typeface="Franklin Gothic Book" panose="020B0503020102020204" pitchFamily="34" charset="0"/>
                <a:cs typeface="Franklin Gothic Book" panose="020B0604020202020204" pitchFamily="34" charset="0"/>
              </a:rPr>
              <a:t>far</a:t>
            </a:r>
            <a:r>
              <a:rPr lang="en-US" altLang="en-US" dirty="0">
                <a:latin typeface="Franklin Gothic Book" panose="020B0503020102020204" pitchFamily="34" charset="0"/>
                <a:cs typeface="Franklin Gothic Book" panose="020B0604020202020204" pitchFamily="34" charset="0"/>
              </a:rPr>
              <a:t> easier said than done, particularly when it comes to your traditional IRAs, 401(k)s, 403(b)s and other pre-tax retirement accounts. </a:t>
            </a:r>
          </a:p>
          <a:p>
            <a:endParaRPr lang="en-US" altLang="en-US" dirty="0">
              <a:latin typeface="Franklin Gothic Book" panose="020B0503020102020204" pitchFamily="34" charset="0"/>
              <a:cs typeface="Franklin Gothic Book" panose="020B0604020202020204" pitchFamily="34" charset="0"/>
            </a:endParaRPr>
          </a:p>
          <a:p>
            <a:r>
              <a:rPr lang="en-US" altLang="en-US" dirty="0">
                <a:latin typeface="Franklin Gothic Book" panose="020B0503020102020204" pitchFamily="34" charset="0"/>
                <a:cs typeface="Franklin Gothic Book" panose="020B0604020202020204" pitchFamily="34" charset="0"/>
              </a:rPr>
              <a:t>In general, withdrawals from these accounts are taxed at ordinary income rates, just like interest. Your withdrawals are added to your income and taxed at whatever tax bracket you happen to find yourself in. If your overall income is relatively low, you might have a low tax rate for your withdrawal. On the other hand, if your overall income is higher, your tax rate will be higher and more of your IRA withdrawal will end up in Uncle Sam’s hands. Here’s a quick look at the tax brackets for single and joint filers </a:t>
            </a:r>
            <a:r>
              <a:rPr lang="en-US" altLang="en-US">
                <a:latin typeface="Franklin Gothic Book" panose="020B0503020102020204" pitchFamily="34" charset="0"/>
                <a:cs typeface="Franklin Gothic Book" panose="020B0604020202020204" pitchFamily="34" charset="0"/>
              </a:rPr>
              <a:t>for 2024.</a:t>
            </a:r>
            <a:endParaRPr lang="en-US" altLang="en-US" dirty="0">
              <a:latin typeface="Franklin Gothic Book" panose="020B0503020102020204" pitchFamily="34" charset="0"/>
              <a:cs typeface="Franklin Gothic Book" panose="020B0604020202020204" pitchFamily="34" charset="0"/>
            </a:endParaRPr>
          </a:p>
        </p:txBody>
      </p:sp>
      <p:sp>
        <p:nvSpPr>
          <p:cNvPr id="4" name="Slide Number Placeholder 3"/>
          <p:cNvSpPr>
            <a:spLocks noGrp="1"/>
          </p:cNvSpPr>
          <p:nvPr>
            <p:ph type="sldNum" sz="quarter" idx="5"/>
          </p:nvPr>
        </p:nvSpPr>
        <p:spPr/>
        <p:txBody>
          <a:bodyPr/>
          <a:lstStyle/>
          <a:p>
            <a:fld id="{F7FA277A-EFC3-6A4E-B342-ACE6C1D432F8}" type="slidenum">
              <a:rPr lang="en-US" smtClean="0"/>
              <a:t>10</a:t>
            </a:fld>
            <a:endParaRPr lang="en-US"/>
          </a:p>
        </p:txBody>
      </p:sp>
    </p:spTree>
    <p:extLst>
      <p:ext uri="{BB962C8B-B14F-4D97-AF65-F5344CB8AC3E}">
        <p14:creationId xmlns:p14="http://schemas.microsoft.com/office/powerpoint/2010/main" val="1266269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Franklin Gothic Book" panose="020B0503020102020204" pitchFamily="34" charset="0"/>
                <a:cs typeface="Franklin Gothic Book" panose="020B0604020202020204" pitchFamily="34" charset="0"/>
              </a:rPr>
              <a:t>One of the troubling aspects of IRA planning is that the tax rate on your future distributions is unknown. Even if you can project your income with relative confidence, there’s no guarantee that tax rates will remain the same. And while it’s hard to find someone who doesn’t think they pay too much in taxes now, the reality is that the top tax rates today are pretty low in a historical context. Take a look at this chart to see what I mean. When the income tax was first introduced in 1913, the top rate was only 7%, but within just a few years, the top rate had already skyrocketed to over 70%. After dropping back down to as low as 25% after World War I, the top rate jumped to 63% in 1932. From there, it wasn’t until </a:t>
            </a:r>
            <a:r>
              <a:rPr lang="en-US" altLang="en-US" i="1" dirty="0">
                <a:latin typeface="Franklin Gothic Book" panose="020B0503020102020204" pitchFamily="34" charset="0"/>
                <a:cs typeface="Franklin Gothic Book" panose="020B0604020202020204" pitchFamily="34" charset="0"/>
              </a:rPr>
              <a:t>more than 50 years had passed</a:t>
            </a:r>
            <a:r>
              <a:rPr lang="en-US" altLang="en-US" dirty="0">
                <a:latin typeface="Franklin Gothic Book" panose="020B0503020102020204" pitchFamily="34" charset="0"/>
                <a:cs typeface="Franklin Gothic Book" panose="020B0604020202020204" pitchFamily="34" charset="0"/>
              </a:rPr>
              <a:t> when, in 1987, the top tax rate finally dropped back below 50%, letting those in the top bracket keep more of their income than they were forced to give over to Uncle Sam. </a:t>
            </a:r>
          </a:p>
          <a:p>
            <a:endParaRPr lang="en-US" altLang="en-US" dirty="0">
              <a:latin typeface="Franklin Gothic Book" panose="020B0503020102020204" pitchFamily="34" charset="0"/>
              <a:cs typeface="Franklin Gothic Book" panose="020B0604020202020204" pitchFamily="34" charset="0"/>
            </a:endParaRPr>
          </a:p>
          <a:p>
            <a:r>
              <a:rPr lang="en-US" altLang="en-US" dirty="0">
                <a:latin typeface="Franklin Gothic Book" panose="020B0503020102020204" pitchFamily="34" charset="0"/>
                <a:cs typeface="Franklin Gothic Book" panose="020B0604020202020204" pitchFamily="34" charset="0"/>
              </a:rPr>
              <a:t>Now, of course, not everyone pays that top rate. In fact, it’s only a very small percentage of taxpayers that do. That said, with our national debt at all-time highs, a budget that hasn’t been balanced in years and fiscal troubles for many of our entitlement programs like Social Security and Medicare, it’s possible that rates could go up across the board. That makes coming up with the right plan even more important. </a:t>
            </a:r>
          </a:p>
          <a:p>
            <a:endParaRPr lang="en-US" altLang="en-US" dirty="0">
              <a:latin typeface="Franklin Gothic Book" panose="020B0503020102020204" pitchFamily="34" charset="0"/>
            </a:endParaRPr>
          </a:p>
          <a:p>
            <a:endParaRPr lang="en-US" altLang="en-US" dirty="0">
              <a:latin typeface="Franklin Gothic Book" panose="020B0503020102020204" pitchFamily="34" charset="0"/>
              <a:cs typeface="Franklin Gothic Book" panose="020B0604020202020204" pitchFamily="34" charset="0"/>
            </a:endParaRPr>
          </a:p>
        </p:txBody>
      </p:sp>
      <p:sp>
        <p:nvSpPr>
          <p:cNvPr id="4" name="Slide Number Placeholder 3"/>
          <p:cNvSpPr>
            <a:spLocks noGrp="1"/>
          </p:cNvSpPr>
          <p:nvPr>
            <p:ph type="sldNum" sz="quarter" idx="5"/>
          </p:nvPr>
        </p:nvSpPr>
        <p:spPr/>
        <p:txBody>
          <a:bodyPr/>
          <a:lstStyle/>
          <a:p>
            <a:fld id="{F7FA277A-EFC3-6A4E-B342-ACE6C1D432F8}" type="slidenum">
              <a:rPr lang="en-US" smtClean="0"/>
              <a:t>11</a:t>
            </a:fld>
            <a:endParaRPr lang="en-US"/>
          </a:p>
        </p:txBody>
      </p:sp>
    </p:spTree>
    <p:extLst>
      <p:ext uri="{BB962C8B-B14F-4D97-AF65-F5344CB8AC3E}">
        <p14:creationId xmlns:p14="http://schemas.microsoft.com/office/powerpoint/2010/main" val="514563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6DC4-9038-524A-A7CF-1BFD05C6D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3B331-BA87-904E-97AB-77480BD6CA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EC173-B3DC-8344-898E-4ACA3F34BED7}"/>
              </a:ext>
            </a:extLst>
          </p:cNvPr>
          <p:cNvSpPr>
            <a:spLocks noGrp="1"/>
          </p:cNvSpPr>
          <p:nvPr>
            <p:ph type="dt" sz="half" idx="10"/>
          </p:nvPr>
        </p:nvSpPr>
        <p:spPr/>
        <p:txBody>
          <a:bodyPr/>
          <a:lstStyle/>
          <a:p>
            <a:fld id="{D0D4DDAC-7A42-674C-B3A7-1C2AAEEBDDC4}" type="datetimeFigureOut">
              <a:rPr lang="en-US" smtClean="0"/>
              <a:t>6/13/2024</a:t>
            </a:fld>
            <a:endParaRPr lang="en-US" dirty="0"/>
          </a:p>
        </p:txBody>
      </p:sp>
      <p:sp>
        <p:nvSpPr>
          <p:cNvPr id="5" name="Footer Placeholder 4">
            <a:extLst>
              <a:ext uri="{FF2B5EF4-FFF2-40B4-BE49-F238E27FC236}">
                <a16:creationId xmlns:a16="http://schemas.microsoft.com/office/drawing/2014/main" id="{089CC27F-1F70-B747-86C9-62BFA7888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7735A1-0111-9949-B56F-852CB3D4ED63}"/>
              </a:ext>
            </a:extLst>
          </p:cNvPr>
          <p:cNvSpPr>
            <a:spLocks noGrp="1"/>
          </p:cNvSpPr>
          <p:nvPr>
            <p:ph type="sldNum" sz="quarter" idx="12"/>
          </p:nvPr>
        </p:nvSpPr>
        <p:spPr/>
        <p:txBody>
          <a:bodyPr/>
          <a:lstStyle/>
          <a:p>
            <a:fld id="{303A96F6-179F-7D4A-BC24-E87B48336F49}" type="slidenum">
              <a:rPr lang="en-US" smtClean="0"/>
              <a:t>‹#›</a:t>
            </a:fld>
            <a:endParaRPr lang="en-US" dirty="0"/>
          </a:p>
        </p:txBody>
      </p:sp>
      <p:pic>
        <p:nvPicPr>
          <p:cNvPr id="9" name="Picture 8">
            <a:extLst>
              <a:ext uri="{FF2B5EF4-FFF2-40B4-BE49-F238E27FC236}">
                <a16:creationId xmlns:a16="http://schemas.microsoft.com/office/drawing/2014/main" id="{BD732388-E787-48E0-9A43-F56D1423E5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9008"/>
            <a:ext cx="12192000" cy="6876016"/>
          </a:xfrm>
          <a:prstGeom prst="rect">
            <a:avLst/>
          </a:prstGeom>
        </p:spPr>
      </p:pic>
    </p:spTree>
    <p:extLst>
      <p:ext uri="{BB962C8B-B14F-4D97-AF65-F5344CB8AC3E}">
        <p14:creationId xmlns:p14="http://schemas.microsoft.com/office/powerpoint/2010/main" val="134617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5F45-4359-7741-AE3B-36B49ED118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B010AD-CF66-0F40-86CD-9504178AE4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C5B40-9DA0-AE45-844B-A92789FB7955}"/>
              </a:ext>
            </a:extLst>
          </p:cNvPr>
          <p:cNvSpPr>
            <a:spLocks noGrp="1"/>
          </p:cNvSpPr>
          <p:nvPr>
            <p:ph type="dt" sz="half" idx="10"/>
          </p:nvPr>
        </p:nvSpPr>
        <p:spPr/>
        <p:txBody>
          <a:bodyPr/>
          <a:lstStyle/>
          <a:p>
            <a:fld id="{D0D4DDAC-7A42-674C-B3A7-1C2AAEEBDDC4}" type="datetimeFigureOut">
              <a:rPr lang="en-US" smtClean="0"/>
              <a:t>6/13/2024</a:t>
            </a:fld>
            <a:endParaRPr lang="en-US" dirty="0"/>
          </a:p>
        </p:txBody>
      </p:sp>
      <p:sp>
        <p:nvSpPr>
          <p:cNvPr id="5" name="Footer Placeholder 4">
            <a:extLst>
              <a:ext uri="{FF2B5EF4-FFF2-40B4-BE49-F238E27FC236}">
                <a16:creationId xmlns:a16="http://schemas.microsoft.com/office/drawing/2014/main" id="{BF8B35C5-56BC-4641-9F3B-5BC176665C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938778-2F3F-5847-9CA9-CC64F8F2079F}"/>
              </a:ext>
            </a:extLst>
          </p:cNvPr>
          <p:cNvSpPr>
            <a:spLocks noGrp="1"/>
          </p:cNvSpPr>
          <p:nvPr>
            <p:ph type="sldNum" sz="quarter" idx="12"/>
          </p:nvPr>
        </p:nvSpPr>
        <p:spPr/>
        <p:txBody>
          <a:bodyPr/>
          <a:lstStyle/>
          <a:p>
            <a:fld id="{303A96F6-179F-7D4A-BC24-E87B48336F49}" type="slidenum">
              <a:rPr lang="en-US" smtClean="0"/>
              <a:t>‹#›</a:t>
            </a:fld>
            <a:endParaRPr lang="en-US" dirty="0"/>
          </a:p>
        </p:txBody>
      </p:sp>
      <p:pic>
        <p:nvPicPr>
          <p:cNvPr id="7" name="Picture 6">
            <a:extLst>
              <a:ext uri="{FF2B5EF4-FFF2-40B4-BE49-F238E27FC236}">
                <a16:creationId xmlns:a16="http://schemas.microsoft.com/office/drawing/2014/main" id="{EE1EA619-39E3-41F7-A913-8C1960FA87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151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5F45-4359-7741-AE3B-36B49ED118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B010AD-CF66-0F40-86CD-9504178AE4D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C5B40-9DA0-AE45-844B-A92789FB7955}"/>
              </a:ext>
            </a:extLst>
          </p:cNvPr>
          <p:cNvSpPr>
            <a:spLocks noGrp="1"/>
          </p:cNvSpPr>
          <p:nvPr>
            <p:ph type="dt" sz="half" idx="10"/>
          </p:nvPr>
        </p:nvSpPr>
        <p:spPr/>
        <p:txBody>
          <a:bodyPr/>
          <a:lstStyle/>
          <a:p>
            <a:fld id="{D0D4DDAC-7A42-674C-B3A7-1C2AAEEBDDC4}" type="datetimeFigureOut">
              <a:rPr lang="en-US" smtClean="0"/>
              <a:t>6/13/2024</a:t>
            </a:fld>
            <a:endParaRPr lang="en-US"/>
          </a:p>
        </p:txBody>
      </p:sp>
      <p:sp>
        <p:nvSpPr>
          <p:cNvPr id="5" name="Footer Placeholder 4">
            <a:extLst>
              <a:ext uri="{FF2B5EF4-FFF2-40B4-BE49-F238E27FC236}">
                <a16:creationId xmlns:a16="http://schemas.microsoft.com/office/drawing/2014/main" id="{BF8B35C5-56BC-4641-9F3B-5BC176665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38778-2F3F-5847-9CA9-CC64F8F2079F}"/>
              </a:ext>
            </a:extLst>
          </p:cNvPr>
          <p:cNvSpPr>
            <a:spLocks noGrp="1"/>
          </p:cNvSpPr>
          <p:nvPr>
            <p:ph type="sldNum" sz="quarter" idx="12"/>
          </p:nvPr>
        </p:nvSpPr>
        <p:spPr/>
        <p:txBody>
          <a:bodyPr/>
          <a:lstStyle/>
          <a:p>
            <a:fld id="{303A96F6-179F-7D4A-BC24-E87B48336F49}" type="slidenum">
              <a:rPr lang="en-US" smtClean="0"/>
              <a:t>‹#›</a:t>
            </a:fld>
            <a:endParaRPr lang="en-US"/>
          </a:p>
        </p:txBody>
      </p:sp>
    </p:spTree>
    <p:extLst>
      <p:ext uri="{BB962C8B-B14F-4D97-AF65-F5344CB8AC3E}">
        <p14:creationId xmlns:p14="http://schemas.microsoft.com/office/powerpoint/2010/main" val="122577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6DC4-9038-524A-A7CF-1BFD05C6D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3B331-BA87-904E-97AB-77480BD6CA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EC173-B3DC-8344-898E-4ACA3F34BED7}"/>
              </a:ext>
            </a:extLst>
          </p:cNvPr>
          <p:cNvSpPr>
            <a:spLocks noGrp="1"/>
          </p:cNvSpPr>
          <p:nvPr>
            <p:ph type="dt" sz="half" idx="10"/>
          </p:nvPr>
        </p:nvSpPr>
        <p:spPr/>
        <p:txBody>
          <a:bodyPr/>
          <a:lstStyle/>
          <a:p>
            <a:fld id="{D0D4DDAC-7A42-674C-B3A7-1C2AAEEBDDC4}" type="datetimeFigureOut">
              <a:rPr lang="en-US" smtClean="0"/>
              <a:t>6/13/2024</a:t>
            </a:fld>
            <a:endParaRPr lang="en-US"/>
          </a:p>
        </p:txBody>
      </p:sp>
      <p:sp>
        <p:nvSpPr>
          <p:cNvPr id="5" name="Footer Placeholder 4">
            <a:extLst>
              <a:ext uri="{FF2B5EF4-FFF2-40B4-BE49-F238E27FC236}">
                <a16:creationId xmlns:a16="http://schemas.microsoft.com/office/drawing/2014/main" id="{089CC27F-1F70-B747-86C9-62BFA7888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735A1-0111-9949-B56F-852CB3D4ED63}"/>
              </a:ext>
            </a:extLst>
          </p:cNvPr>
          <p:cNvSpPr>
            <a:spLocks noGrp="1"/>
          </p:cNvSpPr>
          <p:nvPr>
            <p:ph type="sldNum" sz="quarter" idx="12"/>
          </p:nvPr>
        </p:nvSpPr>
        <p:spPr/>
        <p:txBody>
          <a:bodyPr/>
          <a:lstStyle/>
          <a:p>
            <a:fld id="{303A96F6-179F-7D4A-BC24-E87B48336F49}" type="slidenum">
              <a:rPr lang="en-US" smtClean="0"/>
              <a:t>‹#›</a:t>
            </a:fld>
            <a:endParaRPr lang="en-US"/>
          </a:p>
        </p:txBody>
      </p:sp>
    </p:spTree>
    <p:extLst>
      <p:ext uri="{BB962C8B-B14F-4D97-AF65-F5344CB8AC3E}">
        <p14:creationId xmlns:p14="http://schemas.microsoft.com/office/powerpoint/2010/main" val="260413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5_Title Only">
    <p:bg>
      <p:bgPr>
        <a:solidFill>
          <a:srgbClr val="4AA0B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2743200"/>
            <a:ext cx="10363199" cy="2148840"/>
          </a:xfrm>
        </p:spPr>
        <p:txBody>
          <a:bodyPr lIns="0" tIns="155448" rIns="0" bIns="0" anchor="t">
            <a:normAutofit/>
          </a:bodyPr>
          <a:lstStyle>
            <a:lvl1pPr algn="l">
              <a:defRPr sz="4000">
                <a:solidFill>
                  <a:schemeClr val="bg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914401" y="2057400"/>
            <a:ext cx="10363198" cy="451861"/>
          </a:xfrm>
        </p:spPr>
        <p:txBody>
          <a:bodyPr>
            <a:normAutofit/>
          </a:bodyPr>
          <a:lstStyle>
            <a:lvl1pPr marL="0" indent="0" algn="l">
              <a:buNone/>
              <a:defRPr sz="30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2069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4345D-EB67-3346-AA70-8C734AFB6B17}"/>
              </a:ext>
            </a:extLst>
          </p:cNvPr>
          <p:cNvSpPr/>
          <p:nvPr userDrawn="1"/>
        </p:nvSpPr>
        <p:spPr>
          <a:xfrm>
            <a:off x="0" y="0"/>
            <a:ext cx="4709160" cy="6858000"/>
          </a:xfrm>
          <a:prstGeom prst="rect">
            <a:avLst/>
          </a:prstGeom>
          <a:solidFill>
            <a:srgbClr val="4A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CE2AD42-126F-114F-8E2F-0D985674E0FB}"/>
              </a:ext>
            </a:extLst>
          </p:cNvPr>
          <p:cNvSpPr>
            <a:spLocks noGrp="1"/>
          </p:cNvSpPr>
          <p:nvPr>
            <p:ph idx="10"/>
          </p:nvPr>
        </p:nvSpPr>
        <p:spPr>
          <a:xfrm>
            <a:off x="5251704" y="1142999"/>
            <a:ext cx="6025896" cy="5032673"/>
          </a:xfrm>
          <a:prstGeom prst="rect">
            <a:avLst/>
          </a:prstGeom>
        </p:spPr>
        <p:txBody>
          <a:bodyPr/>
          <a:lstStyle>
            <a:lvl1pPr marL="342900" indent="-342900">
              <a:buFont typeface="Franklin Gothic Book"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BBDC5F9-D6CE-9A42-B9EA-31D8E9EDEDBD}"/>
              </a:ext>
            </a:extLst>
          </p:cNvPr>
          <p:cNvSpPr>
            <a:spLocks noGrp="1"/>
          </p:cNvSpPr>
          <p:nvPr>
            <p:ph type="ctrTitle"/>
          </p:nvPr>
        </p:nvSpPr>
        <p:spPr>
          <a:xfrm>
            <a:off x="914400" y="917873"/>
            <a:ext cx="3282696" cy="2743200"/>
          </a:xfrm>
        </p:spPr>
        <p:txBody>
          <a:bodyPr lIns="0" tIns="155448" rIns="0" bIns="0" anchor="t">
            <a:normAutofit/>
          </a:bodyPr>
          <a:lstStyle>
            <a:lvl1pPr algn="l">
              <a:defRPr sz="4000">
                <a:solidFill>
                  <a:schemeClr val="bg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0732C9C6-C59C-F147-8C2B-AE7FD33D9D61}"/>
              </a:ext>
            </a:extLst>
          </p:cNvPr>
          <p:cNvSpPr>
            <a:spLocks noGrp="1"/>
          </p:cNvSpPr>
          <p:nvPr>
            <p:ph type="pic" sz="quarter" idx="14"/>
          </p:nvPr>
        </p:nvSpPr>
        <p:spPr>
          <a:xfrm>
            <a:off x="0" y="4004841"/>
            <a:ext cx="4709160" cy="228744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8215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6DC4-9038-524A-A7CF-1BFD05C6DD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3B331-BA87-904E-97AB-77480BD6CA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EC173-B3DC-8344-898E-4ACA3F34BED7}"/>
              </a:ext>
            </a:extLst>
          </p:cNvPr>
          <p:cNvSpPr>
            <a:spLocks noGrp="1"/>
          </p:cNvSpPr>
          <p:nvPr>
            <p:ph type="dt" sz="half" idx="10"/>
          </p:nvPr>
        </p:nvSpPr>
        <p:spPr/>
        <p:txBody>
          <a:bodyPr/>
          <a:lstStyle/>
          <a:p>
            <a:fld id="{D0D4DDAC-7A42-674C-B3A7-1C2AAEEBDDC4}" type="datetimeFigureOut">
              <a:rPr lang="en-US" smtClean="0"/>
              <a:t>6/13/2024</a:t>
            </a:fld>
            <a:endParaRPr lang="en-US" dirty="0"/>
          </a:p>
        </p:txBody>
      </p:sp>
      <p:sp>
        <p:nvSpPr>
          <p:cNvPr id="5" name="Footer Placeholder 4">
            <a:extLst>
              <a:ext uri="{FF2B5EF4-FFF2-40B4-BE49-F238E27FC236}">
                <a16:creationId xmlns:a16="http://schemas.microsoft.com/office/drawing/2014/main" id="{089CC27F-1F70-B747-86C9-62BFA7888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7735A1-0111-9949-B56F-852CB3D4ED63}"/>
              </a:ext>
            </a:extLst>
          </p:cNvPr>
          <p:cNvSpPr>
            <a:spLocks noGrp="1"/>
          </p:cNvSpPr>
          <p:nvPr>
            <p:ph type="sldNum" sz="quarter" idx="12"/>
          </p:nvPr>
        </p:nvSpPr>
        <p:spPr/>
        <p:txBody>
          <a:bodyPr/>
          <a:lstStyle/>
          <a:p>
            <a:fld id="{303A96F6-179F-7D4A-BC24-E87B48336F49}" type="slidenum">
              <a:rPr lang="en-US" smtClean="0"/>
              <a:t>‹#›</a:t>
            </a:fld>
            <a:endParaRPr lang="en-US" dirty="0"/>
          </a:p>
        </p:txBody>
      </p:sp>
      <p:pic>
        <p:nvPicPr>
          <p:cNvPr id="9" name="Picture 8">
            <a:extLst>
              <a:ext uri="{FF2B5EF4-FFF2-40B4-BE49-F238E27FC236}">
                <a16:creationId xmlns:a16="http://schemas.microsoft.com/office/drawing/2014/main" id="{BD732388-E787-48E0-9A43-F56D1423E5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9008"/>
            <a:ext cx="12192000" cy="6876016"/>
          </a:xfrm>
          <a:prstGeom prst="rect">
            <a:avLst/>
          </a:prstGeom>
        </p:spPr>
      </p:pic>
    </p:spTree>
    <p:extLst>
      <p:ext uri="{BB962C8B-B14F-4D97-AF65-F5344CB8AC3E}">
        <p14:creationId xmlns:p14="http://schemas.microsoft.com/office/powerpoint/2010/main" val="2610818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99359-19CD-EA44-8E9F-C17E0D850E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BFAE5A-8972-3F47-901E-D8CCA8C6FD3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C5379-A734-454F-A24F-2D92CEF6B6F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4DDAC-7A42-674C-B3A7-1C2AAEEBDDC4}" type="datetimeFigureOut">
              <a:rPr lang="en-US" smtClean="0"/>
              <a:t>6/13/2024</a:t>
            </a:fld>
            <a:endParaRPr lang="en-US"/>
          </a:p>
        </p:txBody>
      </p:sp>
      <p:sp>
        <p:nvSpPr>
          <p:cNvPr id="5" name="Footer Placeholder 4">
            <a:extLst>
              <a:ext uri="{FF2B5EF4-FFF2-40B4-BE49-F238E27FC236}">
                <a16:creationId xmlns:a16="http://schemas.microsoft.com/office/drawing/2014/main" id="{7AA8A4A4-2658-0B49-B0B0-64D181DED1E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4E6E36-6255-DE4D-946D-4614E8B9407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A96F6-179F-7D4A-BC24-E87B48336F49}" type="slidenum">
              <a:rPr lang="en-US" smtClean="0"/>
              <a:t>‹#›</a:t>
            </a:fld>
            <a:endParaRPr lang="en-US"/>
          </a:p>
        </p:txBody>
      </p:sp>
    </p:spTree>
    <p:extLst>
      <p:ext uri="{BB962C8B-B14F-4D97-AF65-F5344CB8AC3E}">
        <p14:creationId xmlns:p14="http://schemas.microsoft.com/office/powerpoint/2010/main" val="1672948856"/>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1" r:id="rId3"/>
    <p:sldLayoutId id="2147483662" r:id="rId4"/>
    <p:sldLayoutId id="2147483690" r:id="rId5"/>
    <p:sldLayoutId id="2147483691"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1EDB3B-2349-9546-8A6F-029D5F04B69B}"/>
              </a:ext>
            </a:extLst>
          </p:cNvPr>
          <p:cNvSpPr txBox="1"/>
          <p:nvPr/>
        </p:nvSpPr>
        <p:spPr>
          <a:xfrm>
            <a:off x="6400800" y="2003110"/>
            <a:ext cx="5643120" cy="2123658"/>
          </a:xfrm>
          <a:prstGeom prst="rect">
            <a:avLst/>
          </a:prstGeom>
          <a:noFill/>
        </p:spPr>
        <p:txBody>
          <a:bodyPr wrap="square" rtlCol="0">
            <a:spAutoFit/>
          </a:bodyPr>
          <a:lstStyle/>
          <a:p>
            <a:r>
              <a:rPr lang="en-US" sz="4400" b="1" cap="all" dirty="0">
                <a:solidFill>
                  <a:srgbClr val="0C3353"/>
                </a:solidFill>
                <a:latin typeface="Brandon Text" panose="020B0503020203060203" pitchFamily="34" charset="77"/>
              </a:rPr>
              <a:t>Smarter you series: Retirement Income Planning</a:t>
            </a:r>
          </a:p>
        </p:txBody>
      </p:sp>
      <p:sp>
        <p:nvSpPr>
          <p:cNvPr id="8" name="TextBox 7">
            <a:extLst>
              <a:ext uri="{FF2B5EF4-FFF2-40B4-BE49-F238E27FC236}">
                <a16:creationId xmlns:a16="http://schemas.microsoft.com/office/drawing/2014/main" id="{EE982540-6C9E-F143-BDE4-A7BA0A264421}"/>
              </a:ext>
            </a:extLst>
          </p:cNvPr>
          <p:cNvSpPr txBox="1"/>
          <p:nvPr/>
        </p:nvSpPr>
        <p:spPr>
          <a:xfrm>
            <a:off x="6561383" y="4555348"/>
            <a:ext cx="5027501" cy="1015663"/>
          </a:xfrm>
          <a:prstGeom prst="rect">
            <a:avLst/>
          </a:prstGeom>
          <a:noFill/>
        </p:spPr>
        <p:txBody>
          <a:bodyPr wrap="square" rtlCol="0">
            <a:spAutoFit/>
          </a:bodyPr>
          <a:lstStyle/>
          <a:p>
            <a:r>
              <a:rPr lang="en-US" sz="2000" dirty="0">
                <a:solidFill>
                  <a:srgbClr val="0C3353"/>
                </a:solidFill>
                <a:latin typeface="Brandon Text Light" panose="020B0303020203060203" pitchFamily="34" charset="77"/>
              </a:rPr>
              <a:t>Presented by: </a:t>
            </a:r>
            <a:r>
              <a:rPr lang="en-US" sz="2000" dirty="0">
                <a:solidFill>
                  <a:srgbClr val="0C3353"/>
                </a:solidFill>
              </a:rPr>
              <a:t>Gene Elliott </a:t>
            </a:r>
            <a:r>
              <a:rPr lang="en-US" sz="2000" b="0" i="0" dirty="0">
                <a:solidFill>
                  <a:srgbClr val="000000"/>
                </a:solidFill>
                <a:effectLst/>
                <a:highlight>
                  <a:srgbClr val="FFFFFF"/>
                </a:highlight>
              </a:rPr>
              <a:t>RICP</a:t>
            </a:r>
            <a:r>
              <a:rPr lang="en-US" sz="2000" b="0" i="0" baseline="30000" dirty="0">
                <a:solidFill>
                  <a:srgbClr val="000000"/>
                </a:solidFill>
                <a:effectLst/>
                <a:highlight>
                  <a:srgbClr val="FFFFFF"/>
                </a:highlight>
              </a:rPr>
              <a:t>®</a:t>
            </a:r>
            <a:endParaRPr lang="en-US" sz="2000" b="0" i="0" dirty="0">
              <a:solidFill>
                <a:srgbClr val="000000"/>
              </a:solidFill>
              <a:effectLst/>
              <a:highlight>
                <a:srgbClr val="FFFFFF"/>
              </a:highlight>
            </a:endParaRPr>
          </a:p>
          <a:p>
            <a:br>
              <a:rPr lang="en-US" sz="2000" b="0" i="0" dirty="0">
                <a:solidFill>
                  <a:srgbClr val="000000"/>
                </a:solidFill>
                <a:effectLst/>
                <a:highlight>
                  <a:srgbClr val="FFFFFF"/>
                </a:highlight>
                <a:latin typeface="Playfair Display" panose="00000500000000000000" pitchFamily="2" charset="0"/>
              </a:rPr>
            </a:br>
            <a:endParaRPr lang="en-US" sz="2000" dirty="0">
              <a:solidFill>
                <a:srgbClr val="0C3353"/>
              </a:solidFill>
              <a:latin typeface="Brandon Text Light" panose="020B0303020203060203" pitchFamily="34" charset="77"/>
            </a:endParaRPr>
          </a:p>
        </p:txBody>
      </p:sp>
      <p:pic>
        <p:nvPicPr>
          <p:cNvPr id="3" name="Picture 2" descr="Diagram&#10;&#10;Description automatically generated">
            <a:extLst>
              <a:ext uri="{FF2B5EF4-FFF2-40B4-BE49-F238E27FC236}">
                <a16:creationId xmlns:a16="http://schemas.microsoft.com/office/drawing/2014/main" id="{E2D842E0-17E0-4700-ACCA-C34DD143F36D}"/>
              </a:ext>
            </a:extLst>
          </p:cNvPr>
          <p:cNvPicPr>
            <a:picLocks noChangeAspect="1"/>
          </p:cNvPicPr>
          <p:nvPr/>
        </p:nvPicPr>
        <p:blipFill rotWithShape="1">
          <a:blip r:embed="rId3">
            <a:extLst>
              <a:ext uri="{28A0092B-C50C-407E-A947-70E740481C1C}">
                <a14:useLocalDpi xmlns:a14="http://schemas.microsoft.com/office/drawing/2010/main" val="0"/>
              </a:ext>
            </a:extLst>
          </a:blip>
          <a:srcRect l="8063" t="3849" r="7020" b="9868"/>
          <a:stretch/>
        </p:blipFill>
        <p:spPr>
          <a:xfrm>
            <a:off x="373431" y="2003110"/>
            <a:ext cx="5956034" cy="2844470"/>
          </a:xfrm>
          <a:prstGeom prst="rect">
            <a:avLst/>
          </a:prstGeom>
        </p:spPr>
      </p:pic>
    </p:spTree>
    <p:extLst>
      <p:ext uri="{BB962C8B-B14F-4D97-AF65-F5344CB8AC3E}">
        <p14:creationId xmlns:p14="http://schemas.microsoft.com/office/powerpoint/2010/main" val="336630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46">
            <a:extLst>
              <a:ext uri="{FF2B5EF4-FFF2-40B4-BE49-F238E27FC236}">
                <a16:creationId xmlns:a16="http://schemas.microsoft.com/office/drawing/2014/main" id="{451CE6CB-A756-8D47-A81E-34C9A2CD6EAE}"/>
              </a:ext>
            </a:extLst>
          </p:cNvPr>
          <p:cNvGrpSpPr>
            <a:grpSpLocks/>
          </p:cNvGrpSpPr>
          <p:nvPr/>
        </p:nvGrpSpPr>
        <p:grpSpPr bwMode="auto">
          <a:xfrm>
            <a:off x="1560625" y="1074990"/>
            <a:ext cx="2921000" cy="657226"/>
            <a:chOff x="890709" y="4901905"/>
            <a:chExt cx="2736596" cy="656654"/>
          </a:xfrm>
        </p:grpSpPr>
        <p:grpSp>
          <p:nvGrpSpPr>
            <p:cNvPr id="36" name="Group 45">
              <a:extLst>
                <a:ext uri="{FF2B5EF4-FFF2-40B4-BE49-F238E27FC236}">
                  <a16:creationId xmlns:a16="http://schemas.microsoft.com/office/drawing/2014/main" id="{86375637-4490-CF43-A8DD-C8C3CBD64889}"/>
                </a:ext>
              </a:extLst>
            </p:cNvPr>
            <p:cNvGrpSpPr>
              <a:grpSpLocks/>
            </p:cNvGrpSpPr>
            <p:nvPr/>
          </p:nvGrpSpPr>
          <p:grpSpPr bwMode="auto">
            <a:xfrm>
              <a:off x="890709" y="4901905"/>
              <a:ext cx="2736596" cy="656654"/>
              <a:chOff x="890709" y="4901905"/>
              <a:chExt cx="2736596" cy="656654"/>
            </a:xfrm>
          </p:grpSpPr>
          <p:sp>
            <p:nvSpPr>
              <p:cNvPr id="38" name="Rectangle 37">
                <a:extLst>
                  <a:ext uri="{FF2B5EF4-FFF2-40B4-BE49-F238E27FC236}">
                    <a16:creationId xmlns:a16="http://schemas.microsoft.com/office/drawing/2014/main" id="{CE804961-5E20-2246-BC90-DC60DFDFBBFD}"/>
                  </a:ext>
                </a:extLst>
              </p:cNvPr>
              <p:cNvSpPr/>
              <p:nvPr/>
            </p:nvSpPr>
            <p:spPr>
              <a:xfrm>
                <a:off x="890709" y="4901905"/>
                <a:ext cx="2623894" cy="5440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Rectangle 38">
                <a:extLst>
                  <a:ext uri="{FF2B5EF4-FFF2-40B4-BE49-F238E27FC236}">
                    <a16:creationId xmlns:a16="http://schemas.microsoft.com/office/drawing/2014/main" id="{FC208E4B-D27F-C245-AD21-E2A1E74D9FB6}"/>
                  </a:ext>
                </a:extLst>
              </p:cNvPr>
              <p:cNvSpPr/>
              <p:nvPr/>
            </p:nvSpPr>
            <p:spPr>
              <a:xfrm>
                <a:off x="1309746" y="5058932"/>
                <a:ext cx="2317559" cy="49962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37" name="TextBox 36">
              <a:extLst>
                <a:ext uri="{FF2B5EF4-FFF2-40B4-BE49-F238E27FC236}">
                  <a16:creationId xmlns:a16="http://schemas.microsoft.com/office/drawing/2014/main" id="{B97D1E0D-C5D8-164A-92AA-51896965E941}"/>
                </a:ext>
              </a:extLst>
            </p:cNvPr>
            <p:cNvSpPr txBox="1"/>
            <p:nvPr/>
          </p:nvSpPr>
          <p:spPr bwMode="auto">
            <a:xfrm>
              <a:off x="1069181" y="4901906"/>
              <a:ext cx="2415344" cy="491696"/>
            </a:xfrm>
            <a:prstGeom prst="rect">
              <a:avLst/>
            </a:prstGeom>
            <a:noFill/>
          </p:spPr>
          <p:txBody>
            <a:bodyPr wrap="square" anchor="ctr">
              <a:spAutoFit/>
            </a:bodyPr>
            <a:lstStyle/>
            <a:p>
              <a:pPr eaLnBrk="1" fontAlgn="auto" hangingPunct="1">
                <a:spcBef>
                  <a:spcPts val="0"/>
                </a:spcBef>
                <a:spcAft>
                  <a:spcPts val="0"/>
                </a:spcAft>
                <a:defRPr/>
              </a:pPr>
              <a:r>
                <a:rPr lang="en-US" sz="2600" cap="all" dirty="0">
                  <a:solidFill>
                    <a:srgbClr val="005A6E"/>
                  </a:solidFill>
                  <a:latin typeface="+mj-lt"/>
                </a:rPr>
                <a:t>New for 2024</a:t>
              </a:r>
              <a:endParaRPr lang="en-US" sz="3500" cap="all" dirty="0">
                <a:solidFill>
                  <a:srgbClr val="005A6E"/>
                </a:solidFill>
                <a:latin typeface="+mj-lt"/>
              </a:endParaRPr>
            </a:p>
          </p:txBody>
        </p:sp>
      </p:grpSp>
      <p:sp>
        <p:nvSpPr>
          <p:cNvPr id="3" name="Rectangle 2">
            <a:extLst>
              <a:ext uri="{FF2B5EF4-FFF2-40B4-BE49-F238E27FC236}">
                <a16:creationId xmlns:a16="http://schemas.microsoft.com/office/drawing/2014/main" id="{78F08917-A940-8F49-9D6F-6D67A1E38354}"/>
              </a:ext>
            </a:extLst>
          </p:cNvPr>
          <p:cNvSpPr/>
          <p:nvPr/>
        </p:nvSpPr>
        <p:spPr>
          <a:xfrm>
            <a:off x="4390595" y="6400800"/>
            <a:ext cx="2743956" cy="276999"/>
          </a:xfrm>
          <a:prstGeom prst="rect">
            <a:avLst/>
          </a:prstGeom>
        </p:spPr>
        <p:txBody>
          <a:bodyPr wrap="none">
            <a:spAutoFit/>
          </a:bodyPr>
          <a:lstStyle/>
          <a:p>
            <a:pPr algn="ctr"/>
            <a:r>
              <a:rPr lang="en-US" altLang="en-US" sz="1200" dirty="0">
                <a:solidFill>
                  <a:schemeClr val="bg1"/>
                </a:solidFill>
              </a:rPr>
              <a:t>*Based on taxable income. </a:t>
            </a:r>
            <a:r>
              <a:rPr lang="en-US" altLang="en-US" sz="1200" dirty="0">
                <a:solidFill>
                  <a:schemeClr val="bg1"/>
                </a:solidFill>
                <a:latin typeface="+mj-lt"/>
              </a:rPr>
              <a:t>Source: </a:t>
            </a:r>
            <a:r>
              <a:rPr lang="en-US" altLang="en-US" sz="1200" dirty="0">
                <a:solidFill>
                  <a:schemeClr val="bg1"/>
                </a:solidFill>
              </a:rPr>
              <a:t>IRS</a:t>
            </a:r>
          </a:p>
        </p:txBody>
      </p:sp>
      <p:sp>
        <p:nvSpPr>
          <p:cNvPr id="40" name="Title 2">
            <a:extLst>
              <a:ext uri="{FF2B5EF4-FFF2-40B4-BE49-F238E27FC236}">
                <a16:creationId xmlns:a16="http://schemas.microsoft.com/office/drawing/2014/main" id="{4A64B794-9CFC-2140-8FC6-EC5A620615BE}"/>
              </a:ext>
            </a:extLst>
          </p:cNvPr>
          <p:cNvSpPr txBox="1">
            <a:spLocks/>
          </p:cNvSpPr>
          <p:nvPr/>
        </p:nvSpPr>
        <p:spPr>
          <a:xfrm>
            <a:off x="-1" y="-28843"/>
            <a:ext cx="12094723" cy="1188720"/>
          </a:xfrm>
          <a:prstGeom prst="rect">
            <a:avLst/>
          </a:prstGeom>
        </p:spPr>
        <p:txBody>
          <a:bodyPr vert="horz" lIns="0" tIns="155448" rIns="0" bIns="0" rtlCol="0" anchor="t">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altLang="en-US" b="1" dirty="0">
                <a:solidFill>
                  <a:schemeClr val="bg1"/>
                </a:solidFill>
                <a:latin typeface="+mn-lt"/>
              </a:rPr>
              <a:t>Taxation of Retirement Account Withdrawals (Non-Roth)</a:t>
            </a:r>
          </a:p>
        </p:txBody>
      </p:sp>
      <p:graphicFrame>
        <p:nvGraphicFramePr>
          <p:cNvPr id="42" name="Content Placeholder 4">
            <a:extLst>
              <a:ext uri="{FF2B5EF4-FFF2-40B4-BE49-F238E27FC236}">
                <a16:creationId xmlns:a16="http://schemas.microsoft.com/office/drawing/2014/main" id="{5D87DBFB-03B9-D242-B3FB-7AB06E4B50CA}"/>
              </a:ext>
            </a:extLst>
          </p:cNvPr>
          <p:cNvGraphicFramePr>
            <a:graphicFrameLocks/>
          </p:cNvGraphicFramePr>
          <p:nvPr>
            <p:extLst>
              <p:ext uri="{D42A27DB-BD31-4B8C-83A1-F6EECF244321}">
                <p14:modId xmlns:p14="http://schemas.microsoft.com/office/powerpoint/2010/main" val="1388663258"/>
              </p:ext>
            </p:extLst>
          </p:nvPr>
        </p:nvGraphicFramePr>
        <p:xfrm>
          <a:off x="1560625" y="2185989"/>
          <a:ext cx="8403895" cy="4274449"/>
        </p:xfrm>
        <a:graphic>
          <a:graphicData uri="http://schemas.openxmlformats.org/drawingml/2006/table">
            <a:tbl>
              <a:tblPr firstRow="1" bandRow="1">
                <a:tableStyleId>{C083E6E3-FA7D-4D7B-A595-EF9225AFEA82}</a:tableStyleId>
              </a:tblPr>
              <a:tblGrid>
                <a:gridCol w="2130593">
                  <a:extLst>
                    <a:ext uri="{9D8B030D-6E8A-4147-A177-3AD203B41FA5}">
                      <a16:colId xmlns:a16="http://schemas.microsoft.com/office/drawing/2014/main" val="20000"/>
                    </a:ext>
                  </a:extLst>
                </a:gridCol>
                <a:gridCol w="3136651">
                  <a:extLst>
                    <a:ext uri="{9D8B030D-6E8A-4147-A177-3AD203B41FA5}">
                      <a16:colId xmlns:a16="http://schemas.microsoft.com/office/drawing/2014/main" val="20001"/>
                    </a:ext>
                  </a:extLst>
                </a:gridCol>
                <a:gridCol w="3136651">
                  <a:extLst>
                    <a:ext uri="{9D8B030D-6E8A-4147-A177-3AD203B41FA5}">
                      <a16:colId xmlns:a16="http://schemas.microsoft.com/office/drawing/2014/main" val="20002"/>
                    </a:ext>
                  </a:extLst>
                </a:gridCol>
              </a:tblGrid>
              <a:tr h="648501">
                <a:tc gridSpan="3">
                  <a:txBody>
                    <a:bodyPr/>
                    <a:lstStyle/>
                    <a:p>
                      <a:pPr algn="ctr"/>
                      <a:r>
                        <a:rPr lang="en-US" sz="1600" b="1" dirty="0">
                          <a:solidFill>
                            <a:schemeClr val="tx1"/>
                          </a:solidFill>
                        </a:rPr>
                        <a:t>2024 Federal Income</a:t>
                      </a:r>
                      <a:r>
                        <a:rPr lang="en-US" sz="1600" b="1" baseline="0" dirty="0">
                          <a:solidFill>
                            <a:schemeClr val="tx1"/>
                          </a:solidFill>
                        </a:rPr>
                        <a:t> Tax Brackets*</a:t>
                      </a:r>
                      <a:endParaRPr lang="en-US" sz="1600" b="1" dirty="0">
                        <a:solidFill>
                          <a:schemeClr val="tx1"/>
                        </a:solidFill>
                        <a:latin typeface="+mn-lt"/>
                      </a:endParaRPr>
                    </a:p>
                  </a:txBody>
                  <a:tcPr marT="45721" marB="4572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62941">
                <a:tc>
                  <a:txBody>
                    <a:bodyPr/>
                    <a:lstStyle/>
                    <a:p>
                      <a:pPr algn="ctr"/>
                      <a:r>
                        <a:rPr lang="en-US" sz="1600" b="0" dirty="0">
                          <a:solidFill>
                            <a:schemeClr val="tx1"/>
                          </a:solidFill>
                          <a:latin typeface="+mj-lt"/>
                        </a:rPr>
                        <a:t>Tax Bracket</a:t>
                      </a:r>
                    </a:p>
                  </a:txBody>
                  <a:tcPr marT="45721" marB="4572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A0B0">
                        <a:alpha val="20000"/>
                      </a:srgbClr>
                    </a:solidFill>
                  </a:tcPr>
                </a:tc>
                <a:tc>
                  <a:txBody>
                    <a:bodyPr/>
                    <a:lstStyle/>
                    <a:p>
                      <a:pPr algn="ctr"/>
                      <a:r>
                        <a:rPr lang="en-US" sz="1600" b="0" dirty="0">
                          <a:solidFill>
                            <a:schemeClr val="tx1"/>
                          </a:solidFill>
                          <a:latin typeface="+mj-lt"/>
                        </a:rPr>
                        <a:t>Single</a:t>
                      </a:r>
                    </a:p>
                  </a:txBody>
                  <a:tcPr marT="45721" marB="4572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A0B0">
                        <a:alpha val="20000"/>
                      </a:srgbClr>
                    </a:solidFill>
                  </a:tcPr>
                </a:tc>
                <a:tc>
                  <a:txBody>
                    <a:bodyPr/>
                    <a:lstStyle/>
                    <a:p>
                      <a:pPr algn="ctr"/>
                      <a:r>
                        <a:rPr lang="en-US" sz="1600" b="0" dirty="0">
                          <a:solidFill>
                            <a:schemeClr val="tx1"/>
                          </a:solidFill>
                          <a:latin typeface="+mj-lt"/>
                        </a:rPr>
                        <a:t>Married-Joint</a:t>
                      </a:r>
                    </a:p>
                  </a:txBody>
                  <a:tcPr marT="45721" marB="4572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AA0B0">
                        <a:alpha val="20000"/>
                      </a:srgbClr>
                    </a:solidFill>
                  </a:tcPr>
                </a:tc>
                <a:extLst>
                  <a:ext uri="{0D108BD9-81ED-4DB2-BD59-A6C34878D82A}">
                    <a16:rowId xmlns:a16="http://schemas.microsoft.com/office/drawing/2014/main" val="10001"/>
                  </a:ext>
                </a:extLst>
              </a:tr>
              <a:tr h="462941">
                <a:tc>
                  <a:txBody>
                    <a:bodyPr/>
                    <a:lstStyle/>
                    <a:p>
                      <a:pPr algn="ctr"/>
                      <a:r>
                        <a:rPr lang="en-US" sz="1600" b="0" dirty="0">
                          <a:solidFill>
                            <a:schemeClr val="tx1"/>
                          </a:solidFill>
                        </a:rPr>
                        <a:t>10%</a:t>
                      </a:r>
                      <a:endParaRPr lang="en-US" sz="1600" b="0" i="0" dirty="0">
                        <a:solidFill>
                          <a:schemeClr val="tx1"/>
                        </a:solidFill>
                        <a:latin typeface="+mn-lt"/>
                        <a:ea typeface="Franklin Gothic Book" panose="020B0503020102020204" pitchFamily="34" charset="0"/>
                        <a:cs typeface="Franklin Gothic Book" panose="020B0503020102020204" pitchFamily="34" charset="0"/>
                      </a:endParaRPr>
                    </a:p>
                  </a:txBody>
                  <a:tcPr marT="45721" marB="4572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b="0" kern="1200" dirty="0">
                          <a:solidFill>
                            <a:schemeClr val="tx1"/>
                          </a:solidFill>
                        </a:rPr>
                        <a:t>  </a:t>
                      </a:r>
                      <a:r>
                        <a:rPr lang="en-US" sz="1600" kern="1200" dirty="0">
                          <a:solidFill>
                            <a:schemeClr val="tx1"/>
                          </a:solidFill>
                          <a:effectLst/>
                          <a:latin typeface="+mn-lt"/>
                          <a:ea typeface="+mn-ea"/>
                          <a:cs typeface="+mn-cs"/>
                        </a:rPr>
                        <a:t>$0 - $11,600</a:t>
                      </a:r>
                      <a:endParaRPr lang="en-US" sz="1600" b="0" i="0" kern="1200" dirty="0">
                        <a:solidFill>
                          <a:schemeClr val="tx1"/>
                        </a:solidFill>
                        <a:latin typeface="+mn-lt"/>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kern="1200" dirty="0">
                          <a:solidFill>
                            <a:schemeClr val="tx1"/>
                          </a:solidFill>
                          <a:effectLst/>
                          <a:latin typeface="+mn-lt"/>
                          <a:ea typeface="+mn-ea"/>
                          <a:cs typeface="+mn-cs"/>
                        </a:rPr>
                        <a:t>$0 - $23,200</a:t>
                      </a:r>
                      <a:endParaRPr lang="en-US" sz="1600" b="0" i="0" kern="1200" dirty="0">
                        <a:solidFill>
                          <a:schemeClr val="tx1"/>
                        </a:solidFill>
                        <a:latin typeface="+mn-lt"/>
                        <a:ea typeface="+mn-ea"/>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0011">
                <a:tc>
                  <a:txBody>
                    <a:bodyPr/>
                    <a:lstStyle/>
                    <a:p>
                      <a:pPr algn="ctr" fontAlgn="b"/>
                      <a:r>
                        <a:rPr lang="en-US" sz="1600" b="0" u="none" strike="noStrike" dirty="0">
                          <a:solidFill>
                            <a:schemeClr val="tx1"/>
                          </a:solidFill>
                          <a:effectLst/>
                        </a:rPr>
                        <a:t>12%</a:t>
                      </a:r>
                      <a:endParaRPr lang="en-US" sz="1600" b="0" i="0" u="none" strike="noStrike" dirty="0">
                        <a:solidFill>
                          <a:schemeClr val="tx1"/>
                        </a:solidFill>
                        <a:effectLst/>
                        <a:latin typeface="+mn-lt"/>
                        <a:ea typeface="Franklin Gothic Book" panose="020B0503020102020204" pitchFamily="34" charset="0"/>
                        <a:cs typeface="Franklin Gothic Book" panose="020B05030201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b="0" kern="1200" dirty="0">
                          <a:solidFill>
                            <a:schemeClr val="tx1"/>
                          </a:solidFill>
                        </a:rPr>
                        <a:t>  </a:t>
                      </a:r>
                      <a:r>
                        <a:rPr lang="en-US" sz="1600" kern="1200" dirty="0">
                          <a:solidFill>
                            <a:schemeClr val="tx1"/>
                          </a:solidFill>
                          <a:effectLst/>
                          <a:latin typeface="+mn-lt"/>
                          <a:ea typeface="+mn-ea"/>
                          <a:cs typeface="+mn-cs"/>
                        </a:rPr>
                        <a:t>$11,601-$47,150</a:t>
                      </a:r>
                      <a:endParaRPr lang="en-US" sz="1600" b="0" i="0" kern="1200" dirty="0">
                        <a:solidFill>
                          <a:schemeClr val="tx1"/>
                        </a:solidFill>
                        <a:latin typeface="+mn-lt"/>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kern="1200" dirty="0">
                          <a:solidFill>
                            <a:schemeClr val="tx1"/>
                          </a:solidFill>
                          <a:effectLst/>
                          <a:latin typeface="+mn-lt"/>
                          <a:ea typeface="+mn-ea"/>
                          <a:cs typeface="+mn-cs"/>
                        </a:rPr>
                        <a:t>$23,201 - $94,300</a:t>
                      </a:r>
                      <a:endParaRPr lang="en-US" sz="1600" b="0" i="0" kern="1200" dirty="0">
                        <a:solidFill>
                          <a:schemeClr val="tx1"/>
                        </a:solidFill>
                        <a:latin typeface="+mn-lt"/>
                        <a:ea typeface="+mn-ea"/>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0011">
                <a:tc>
                  <a:txBody>
                    <a:bodyPr/>
                    <a:lstStyle/>
                    <a:p>
                      <a:pPr algn="ctr" fontAlgn="b"/>
                      <a:r>
                        <a:rPr lang="en-US" sz="1600" b="0" u="none" strike="noStrike" dirty="0">
                          <a:solidFill>
                            <a:schemeClr val="tx1"/>
                          </a:solidFill>
                          <a:effectLst/>
                        </a:rPr>
                        <a:t>22%</a:t>
                      </a:r>
                      <a:endParaRPr lang="en-US" sz="1600" b="0" i="0" u="none" strike="noStrike" dirty="0">
                        <a:solidFill>
                          <a:schemeClr val="tx1"/>
                        </a:solidFill>
                        <a:effectLst/>
                        <a:latin typeface="+mn-lt"/>
                        <a:ea typeface="Franklin Gothic Book" panose="020B0503020102020204" pitchFamily="34" charset="0"/>
                        <a:cs typeface="Franklin Gothic Book" panose="020B05030201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kern="1200" dirty="0">
                          <a:solidFill>
                            <a:schemeClr val="tx1"/>
                          </a:solidFill>
                          <a:effectLst/>
                          <a:latin typeface="+mn-lt"/>
                          <a:ea typeface="+mn-ea"/>
                          <a:cs typeface="+mn-cs"/>
                        </a:rPr>
                        <a:t>$47,151 - $100,525</a:t>
                      </a:r>
                      <a:endParaRPr lang="en-US" sz="1600" b="0" i="0" kern="1200" dirty="0">
                        <a:solidFill>
                          <a:schemeClr val="tx1"/>
                        </a:solidFill>
                        <a:latin typeface="+mn-lt"/>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kern="1200" dirty="0">
                          <a:solidFill>
                            <a:schemeClr val="tx1"/>
                          </a:solidFill>
                          <a:effectLst/>
                          <a:latin typeface="+mn-lt"/>
                          <a:ea typeface="+mn-ea"/>
                          <a:cs typeface="+mn-cs"/>
                        </a:rPr>
                        <a:t>$94,301 - $201,050</a:t>
                      </a:r>
                      <a:endParaRPr lang="en-US" sz="1600" b="0" i="0" kern="1200" dirty="0">
                        <a:solidFill>
                          <a:schemeClr val="tx1"/>
                        </a:solidFill>
                        <a:latin typeface="+mn-lt"/>
                        <a:ea typeface="+mn-ea"/>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0011">
                <a:tc>
                  <a:txBody>
                    <a:bodyPr/>
                    <a:lstStyle/>
                    <a:p>
                      <a:pPr algn="ctr" fontAlgn="b"/>
                      <a:r>
                        <a:rPr lang="en-US" sz="1600" b="0" u="none" strike="noStrike" dirty="0">
                          <a:solidFill>
                            <a:schemeClr val="tx1"/>
                          </a:solidFill>
                          <a:effectLst/>
                        </a:rPr>
                        <a:t>24%</a:t>
                      </a:r>
                      <a:endParaRPr lang="en-US" sz="1600" b="0" i="0" u="none" strike="noStrike" dirty="0">
                        <a:solidFill>
                          <a:schemeClr val="tx1"/>
                        </a:solidFill>
                        <a:effectLst/>
                        <a:latin typeface="+mn-lt"/>
                        <a:ea typeface="Franklin Gothic Book" panose="020B0503020102020204" pitchFamily="34" charset="0"/>
                        <a:cs typeface="Franklin Gothic Book" panose="020B05030201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kern="1200" dirty="0">
                          <a:solidFill>
                            <a:schemeClr val="tx1"/>
                          </a:solidFill>
                          <a:effectLst/>
                          <a:latin typeface="+mn-lt"/>
                          <a:ea typeface="+mn-ea"/>
                          <a:cs typeface="+mn-cs"/>
                        </a:rPr>
                        <a:t>$100,526 - $191,950</a:t>
                      </a:r>
                      <a:endParaRPr lang="en-US" sz="1600" b="0" i="0" kern="1200" dirty="0">
                        <a:solidFill>
                          <a:schemeClr val="tx1"/>
                        </a:solidFill>
                        <a:latin typeface="+mn-lt"/>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kern="1200" dirty="0">
                          <a:solidFill>
                            <a:schemeClr val="tx1"/>
                          </a:solidFill>
                          <a:effectLst/>
                          <a:latin typeface="+mn-lt"/>
                          <a:ea typeface="+mn-ea"/>
                          <a:cs typeface="+mn-cs"/>
                        </a:rPr>
                        <a:t>$201,051 - $383,900</a:t>
                      </a:r>
                      <a:endParaRPr lang="en-US" sz="1600" b="0" i="0" kern="1200" dirty="0">
                        <a:solidFill>
                          <a:schemeClr val="tx1"/>
                        </a:solidFill>
                        <a:latin typeface="+mn-lt"/>
                        <a:ea typeface="+mn-ea"/>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0011">
                <a:tc>
                  <a:txBody>
                    <a:bodyPr/>
                    <a:lstStyle/>
                    <a:p>
                      <a:pPr algn="ctr" fontAlgn="b"/>
                      <a:r>
                        <a:rPr lang="en-US" sz="1600" b="0" u="none" strike="noStrike" dirty="0">
                          <a:solidFill>
                            <a:schemeClr val="tx1"/>
                          </a:solidFill>
                          <a:effectLst/>
                        </a:rPr>
                        <a:t>32%</a:t>
                      </a:r>
                      <a:endParaRPr lang="en-US" sz="1600" b="0" i="0" u="none" strike="noStrike" dirty="0">
                        <a:solidFill>
                          <a:schemeClr val="tx1"/>
                        </a:solidFill>
                        <a:effectLst/>
                        <a:latin typeface="+mn-lt"/>
                        <a:ea typeface="Franklin Gothic Book" panose="020B0503020102020204" pitchFamily="34" charset="0"/>
                        <a:cs typeface="Franklin Gothic Book" panose="020B05030201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b="0" kern="1200" dirty="0">
                          <a:solidFill>
                            <a:schemeClr val="tx1"/>
                          </a:solidFill>
                        </a:rPr>
                        <a:t>$191,951 - $243,725</a:t>
                      </a:r>
                      <a:endParaRPr lang="en-US" sz="1600" b="0" i="0" kern="1200" dirty="0">
                        <a:solidFill>
                          <a:schemeClr val="tx1"/>
                        </a:solidFill>
                        <a:latin typeface="+mn-lt"/>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kern="1200" dirty="0">
                          <a:solidFill>
                            <a:schemeClr val="tx1"/>
                          </a:solidFill>
                          <a:effectLst/>
                          <a:latin typeface="+mn-lt"/>
                          <a:ea typeface="+mn-ea"/>
                          <a:cs typeface="+mn-cs"/>
                        </a:rPr>
                        <a:t>$383,901 - $487,450</a:t>
                      </a:r>
                      <a:endParaRPr lang="en-US" sz="1600" b="0" i="0" kern="1200" dirty="0">
                        <a:solidFill>
                          <a:schemeClr val="tx1"/>
                        </a:solidFill>
                        <a:latin typeface="+mn-lt"/>
                        <a:ea typeface="+mn-ea"/>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0011">
                <a:tc>
                  <a:txBody>
                    <a:bodyPr/>
                    <a:lstStyle/>
                    <a:p>
                      <a:pPr algn="ctr" fontAlgn="b"/>
                      <a:r>
                        <a:rPr lang="en-US" sz="1600" b="0" u="none" strike="noStrike" dirty="0">
                          <a:solidFill>
                            <a:schemeClr val="tx1"/>
                          </a:solidFill>
                          <a:effectLst/>
                        </a:rPr>
                        <a:t>35%</a:t>
                      </a:r>
                      <a:endParaRPr lang="en-US" sz="1600" b="0" i="0" u="none" strike="noStrike" dirty="0">
                        <a:solidFill>
                          <a:schemeClr val="tx1"/>
                        </a:solidFill>
                        <a:effectLst/>
                        <a:latin typeface="+mn-lt"/>
                        <a:ea typeface="Franklin Gothic Book" panose="020B0503020102020204" pitchFamily="34" charset="0"/>
                        <a:cs typeface="Franklin Gothic Book" panose="020B05030201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b="0" kern="1200" dirty="0">
                          <a:solidFill>
                            <a:schemeClr val="tx1"/>
                          </a:solidFill>
                        </a:rPr>
                        <a:t> $243,762 - $609,350</a:t>
                      </a:r>
                      <a:endParaRPr lang="en-US" sz="1600" b="0" i="0" kern="1200" dirty="0">
                        <a:solidFill>
                          <a:schemeClr val="tx1"/>
                        </a:solidFill>
                        <a:latin typeface="+mn-lt"/>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kern="1200" dirty="0">
                          <a:solidFill>
                            <a:schemeClr val="tx1"/>
                          </a:solidFill>
                        </a:rPr>
                        <a:t>  $487,451 - $731,200</a:t>
                      </a:r>
                      <a:endParaRPr lang="en-US" sz="1600" b="0" i="0" kern="1200" dirty="0">
                        <a:solidFill>
                          <a:schemeClr val="tx1"/>
                        </a:solidFill>
                        <a:latin typeface="+mn-lt"/>
                        <a:ea typeface="+mn-ea"/>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0011">
                <a:tc>
                  <a:txBody>
                    <a:bodyPr/>
                    <a:lstStyle/>
                    <a:p>
                      <a:pPr algn="ctr" fontAlgn="b"/>
                      <a:r>
                        <a:rPr lang="en-US" sz="1600" b="0" u="none" strike="noStrike" dirty="0">
                          <a:solidFill>
                            <a:schemeClr val="tx1"/>
                          </a:solidFill>
                          <a:effectLst/>
                        </a:rPr>
                        <a:t>37%</a:t>
                      </a:r>
                      <a:endParaRPr lang="en-US" sz="1600" b="0" i="0" u="none" strike="noStrike" dirty="0">
                        <a:solidFill>
                          <a:schemeClr val="tx1"/>
                        </a:solidFill>
                        <a:effectLst/>
                        <a:latin typeface="+mn-lt"/>
                        <a:ea typeface="Franklin Gothic Book" panose="020B0503020102020204" pitchFamily="34" charset="0"/>
                        <a:cs typeface="Franklin Gothic Book" panose="020B050302010202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sz="1600" b="0" kern="1200" dirty="0">
                          <a:solidFill>
                            <a:schemeClr val="tx1"/>
                          </a:solidFill>
                        </a:rPr>
                        <a:t>$609,350+</a:t>
                      </a:r>
                      <a:endParaRPr lang="en-US" sz="1600" b="0" i="0" kern="1200" dirty="0">
                        <a:solidFill>
                          <a:schemeClr val="tx1"/>
                        </a:solidFill>
                        <a:latin typeface="+mn-lt"/>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kern="1200" dirty="0">
                          <a:solidFill>
                            <a:schemeClr val="tx1"/>
                          </a:solidFill>
                        </a:rPr>
                        <a:t>  $731,200+  </a:t>
                      </a:r>
                      <a:endParaRPr lang="en-US" sz="1600" b="0" i="0" kern="1200" dirty="0">
                        <a:solidFill>
                          <a:schemeClr val="tx1"/>
                        </a:solidFill>
                        <a:latin typeface="+mn-lt"/>
                        <a:ea typeface="+mn-ea"/>
                        <a:cs typeface="Franklin Gothic Book" panose="020B0503020102020204" pitchFamily="34" charset="0"/>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43" name="Rectangle 42">
            <a:extLst>
              <a:ext uri="{FF2B5EF4-FFF2-40B4-BE49-F238E27FC236}">
                <a16:creationId xmlns:a16="http://schemas.microsoft.com/office/drawing/2014/main" id="{8B0A3517-F5B6-B144-AEE9-CED29C21098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rgbClr val="FFE862"/>
              </a:solidFill>
            </a:endParaRPr>
          </a:p>
        </p:txBody>
      </p:sp>
    </p:spTree>
    <p:extLst>
      <p:ext uri="{BB962C8B-B14F-4D97-AF65-F5344CB8AC3E}">
        <p14:creationId xmlns:p14="http://schemas.microsoft.com/office/powerpoint/2010/main" val="187059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60BD820-BEBA-6042-9B62-E5535E9F4317}"/>
              </a:ext>
            </a:extLst>
          </p:cNvPr>
          <p:cNvSpPr>
            <a:spLocks noGrp="1"/>
          </p:cNvSpPr>
          <p:nvPr>
            <p:ph type="title"/>
          </p:nvPr>
        </p:nvSpPr>
        <p:spPr>
          <a:xfrm>
            <a:off x="2803187" y="-297657"/>
            <a:ext cx="10515600" cy="1325563"/>
          </a:xfrm>
        </p:spPr>
        <p:txBody>
          <a:bodyPr>
            <a:noAutofit/>
          </a:bodyPr>
          <a:lstStyle/>
          <a:p>
            <a:r>
              <a:rPr lang="en-US" sz="4200" b="1" dirty="0">
                <a:solidFill>
                  <a:schemeClr val="bg1"/>
                </a:solidFill>
                <a:latin typeface="+mn-lt"/>
              </a:rPr>
              <a:t>Top Income Tax Rates Throughout History</a:t>
            </a:r>
          </a:p>
        </p:txBody>
      </p:sp>
      <p:graphicFrame>
        <p:nvGraphicFramePr>
          <p:cNvPr id="2" name="Chart 1">
            <a:extLst>
              <a:ext uri="{FF2B5EF4-FFF2-40B4-BE49-F238E27FC236}">
                <a16:creationId xmlns:a16="http://schemas.microsoft.com/office/drawing/2014/main" id="{5F1FF172-3FFE-451A-A2D3-2A981E2D7C4D}"/>
              </a:ext>
            </a:extLst>
          </p:cNvPr>
          <p:cNvGraphicFramePr>
            <a:graphicFrameLocks/>
          </p:cNvGraphicFramePr>
          <p:nvPr>
            <p:extLst>
              <p:ext uri="{D42A27DB-BD31-4B8C-83A1-F6EECF244321}">
                <p14:modId xmlns:p14="http://schemas.microsoft.com/office/powerpoint/2010/main" val="3421298488"/>
              </p:ext>
            </p:extLst>
          </p:nvPr>
        </p:nvGraphicFramePr>
        <p:xfrm>
          <a:off x="888460" y="1394297"/>
          <a:ext cx="10312229" cy="4201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469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7BF6CF-7DCA-6843-ACEA-6A7923B4AB3A}"/>
              </a:ext>
            </a:extLst>
          </p:cNvPr>
          <p:cNvSpPr/>
          <p:nvPr/>
        </p:nvSpPr>
        <p:spPr>
          <a:xfrm>
            <a:off x="0" y="5669277"/>
            <a:ext cx="12192000" cy="1188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8439FB12-8299-FF48-B020-9B80321D018A}"/>
              </a:ext>
            </a:extLst>
          </p:cNvPr>
          <p:cNvSpPr txBox="1">
            <a:spLocks/>
          </p:cNvSpPr>
          <p:nvPr/>
        </p:nvSpPr>
        <p:spPr>
          <a:xfrm>
            <a:off x="3109609" y="-32885"/>
            <a:ext cx="9791792" cy="1188720"/>
          </a:xfrm>
          <a:prstGeom prst="rect">
            <a:avLst/>
          </a:prstGeom>
        </p:spPr>
        <p:txBody>
          <a:bodyPr vert="horz" lIns="0" tIns="155448" rIns="0" bIns="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ltLang="en-US" sz="4200" b="1" dirty="0">
                <a:solidFill>
                  <a:schemeClr val="bg1"/>
                </a:solidFill>
                <a:latin typeface="+mn-lt"/>
              </a:rPr>
              <a:t>Required Minimum Distributions (RMDs)</a:t>
            </a:r>
          </a:p>
        </p:txBody>
      </p:sp>
      <p:sp>
        <p:nvSpPr>
          <p:cNvPr id="6" name="Text Placeholder 2">
            <a:extLst>
              <a:ext uri="{FF2B5EF4-FFF2-40B4-BE49-F238E27FC236}">
                <a16:creationId xmlns:a16="http://schemas.microsoft.com/office/drawing/2014/main" id="{06ACC35B-1999-0B4E-8D9B-E157544B5DA9}"/>
              </a:ext>
            </a:extLst>
          </p:cNvPr>
          <p:cNvSpPr txBox="1">
            <a:spLocks/>
          </p:cNvSpPr>
          <p:nvPr/>
        </p:nvSpPr>
        <p:spPr bwMode="auto">
          <a:xfrm>
            <a:off x="914400" y="2286000"/>
            <a:ext cx="10363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Franklin Gothic Book"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Franklin Gothic Book"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9pPr>
          </a:lstStyle>
          <a:p>
            <a:pPr marL="292100" lvl="0" indent="-292100" eaLnBrk="1" fontAlgn="auto" hangingPunct="1">
              <a:lnSpc>
                <a:spcPct val="100000"/>
              </a:lnSpc>
              <a:spcBef>
                <a:spcPts val="1600"/>
              </a:spcBef>
              <a:spcAft>
                <a:spcPts val="0"/>
              </a:spcAft>
              <a:buClr>
                <a:schemeClr val="accent4"/>
              </a:buClr>
              <a:defRPr/>
            </a:pPr>
            <a:r>
              <a:rPr lang="en-US" altLang="en-US" dirty="0"/>
              <a:t>Required minimum distributions (RMDs) begin for IRAs once you turn 73 (or 75)*</a:t>
            </a:r>
          </a:p>
          <a:p>
            <a:pPr marL="292100" lvl="0" indent="-292100" eaLnBrk="1" fontAlgn="auto" hangingPunct="1">
              <a:lnSpc>
                <a:spcPct val="100000"/>
              </a:lnSpc>
              <a:spcBef>
                <a:spcPts val="1600"/>
              </a:spcBef>
              <a:spcAft>
                <a:spcPts val="0"/>
              </a:spcAft>
              <a:buClr>
                <a:schemeClr val="accent4"/>
              </a:buClr>
              <a:defRPr/>
            </a:pPr>
            <a:r>
              <a:rPr lang="en-US" altLang="en-US" dirty="0"/>
              <a:t>Required minimum distributions (RMDs) begin for most plans once you </a:t>
            </a:r>
            <a:br>
              <a:rPr lang="en-US" altLang="en-US" dirty="0"/>
            </a:br>
            <a:r>
              <a:rPr lang="en-US" altLang="en-US" dirty="0"/>
              <a:t>turn 73 (or 75)*</a:t>
            </a:r>
          </a:p>
          <a:p>
            <a:pPr marL="292100" lvl="0" indent="-292100" eaLnBrk="1" fontAlgn="auto" hangingPunct="1">
              <a:lnSpc>
                <a:spcPct val="100000"/>
              </a:lnSpc>
              <a:spcBef>
                <a:spcPts val="1600"/>
              </a:spcBef>
              <a:spcAft>
                <a:spcPts val="0"/>
              </a:spcAft>
              <a:buClr>
                <a:schemeClr val="accent4"/>
              </a:buClr>
              <a:defRPr/>
            </a:pPr>
            <a:r>
              <a:rPr lang="en-US" sz="2400" dirty="0"/>
              <a:t>Failure to take an RMD can result in up to a 25% penalty.</a:t>
            </a:r>
            <a:endParaRPr lang="en-US" altLang="en-US" dirty="0"/>
          </a:p>
          <a:p>
            <a:pPr marL="0" lvl="0" indent="0" eaLnBrk="1" fontAlgn="auto" hangingPunct="1">
              <a:lnSpc>
                <a:spcPct val="100000"/>
              </a:lnSpc>
              <a:spcBef>
                <a:spcPts val="1600"/>
              </a:spcBef>
              <a:spcAft>
                <a:spcPts val="0"/>
              </a:spcAft>
              <a:buClr>
                <a:schemeClr val="accent4"/>
              </a:buClr>
              <a:buNone/>
              <a:defRPr/>
            </a:pPr>
            <a:endParaRPr lang="en-US" altLang="en-US" dirty="0"/>
          </a:p>
        </p:txBody>
      </p:sp>
      <p:sp>
        <p:nvSpPr>
          <p:cNvPr id="9" name="Rectangle 62">
            <a:extLst>
              <a:ext uri="{FF2B5EF4-FFF2-40B4-BE49-F238E27FC236}">
                <a16:creationId xmlns:a16="http://schemas.microsoft.com/office/drawing/2014/main" id="{593D7F61-0F92-9A41-9D6C-85F5D797BF3D}"/>
              </a:ext>
            </a:extLst>
          </p:cNvPr>
          <p:cNvSpPr>
            <a:spLocks noChangeArrowheads="1"/>
          </p:cNvSpPr>
          <p:nvPr/>
        </p:nvSpPr>
        <p:spPr bwMode="auto">
          <a:xfrm>
            <a:off x="3109609" y="5303190"/>
            <a:ext cx="74710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Char char="•"/>
              <a:defRPr sz="2800" b="1">
                <a:solidFill>
                  <a:schemeClr val="tx1"/>
                </a:solidFill>
                <a:latin typeface="Franklin Gothic Book" panose="020B0503020102020204" pitchFamily="34" charset="0"/>
                <a:ea typeface="Franklin Gothic Book" panose="020B0503020102020204" pitchFamily="34" charset="0"/>
              </a:defRPr>
            </a:lvl1pPr>
            <a:lvl2pPr marL="742950" indent="-285750">
              <a:spcBef>
                <a:spcPct val="20000"/>
              </a:spcBef>
              <a:buClr>
                <a:srgbClr val="CC0000"/>
              </a:buClr>
              <a:buChar char="•"/>
              <a:defRPr sz="2800" b="1">
                <a:solidFill>
                  <a:schemeClr val="tx1"/>
                </a:solidFill>
                <a:latin typeface="Franklin Gothic Book" panose="020B0503020102020204" pitchFamily="34" charset="0"/>
                <a:ea typeface="Franklin Gothic Book" panose="020B0503020102020204" pitchFamily="34" charset="0"/>
              </a:defRPr>
            </a:lvl2pPr>
            <a:lvl3pPr marL="1143000" indent="-228600">
              <a:spcBef>
                <a:spcPct val="20000"/>
              </a:spcBef>
              <a:buClr>
                <a:srgbClr val="CC0000"/>
              </a:buClr>
              <a:buChar char="•"/>
              <a:defRPr sz="2000" b="1">
                <a:solidFill>
                  <a:schemeClr val="tx1"/>
                </a:solidFill>
                <a:latin typeface="Franklin Gothic Book" panose="020B0503020102020204" pitchFamily="34" charset="0"/>
                <a:ea typeface="Franklin Gothic Book" panose="020B0503020102020204" pitchFamily="34" charset="0"/>
              </a:defRPr>
            </a:lvl3pPr>
            <a:lvl4pPr marL="1600200" indent="-228600">
              <a:spcBef>
                <a:spcPct val="20000"/>
              </a:spcBef>
              <a:buClr>
                <a:srgbClr val="CC0000"/>
              </a:buClr>
              <a:buChar char="•"/>
              <a:defRPr b="1">
                <a:solidFill>
                  <a:schemeClr val="tx1"/>
                </a:solidFill>
                <a:latin typeface="Franklin Gothic Book" panose="020B0503020102020204" pitchFamily="34" charset="0"/>
                <a:ea typeface="Franklin Gothic Book" panose="020B0503020102020204" pitchFamily="34" charset="0"/>
              </a:defRPr>
            </a:lvl4pPr>
            <a:lvl5pPr marL="2057400" indent="-228600">
              <a:spcBef>
                <a:spcPct val="20000"/>
              </a:spcBef>
              <a:buClr>
                <a:srgbClr val="CC0000"/>
              </a:buClr>
              <a:buChar char="•"/>
              <a:defRPr sz="1600" b="1">
                <a:solidFill>
                  <a:schemeClr val="tx1"/>
                </a:solidFill>
                <a:latin typeface="Franklin Gothic Book" panose="020B0503020102020204" pitchFamily="34" charset="0"/>
                <a:ea typeface="Franklin Gothic Book" panose="020B0503020102020204" pitchFamily="34" charset="0"/>
              </a:defRPr>
            </a:lvl5pPr>
            <a:lvl6pPr marL="2514600" indent="-228600" eaLnBrk="0" fontAlgn="base" hangingPunct="0">
              <a:spcBef>
                <a:spcPct val="20000"/>
              </a:spcBef>
              <a:spcAft>
                <a:spcPct val="0"/>
              </a:spcAft>
              <a:buClr>
                <a:srgbClr val="CC0000"/>
              </a:buClr>
              <a:buChar char="•"/>
              <a:defRPr sz="1600" b="1">
                <a:solidFill>
                  <a:schemeClr val="tx1"/>
                </a:solidFill>
                <a:latin typeface="Franklin Gothic Book" panose="020B0503020102020204" pitchFamily="34" charset="0"/>
                <a:ea typeface="Franklin Gothic Book" panose="020B0503020102020204" pitchFamily="34" charset="0"/>
              </a:defRPr>
            </a:lvl6pPr>
            <a:lvl7pPr marL="2971800" indent="-228600" eaLnBrk="0" fontAlgn="base" hangingPunct="0">
              <a:spcBef>
                <a:spcPct val="20000"/>
              </a:spcBef>
              <a:spcAft>
                <a:spcPct val="0"/>
              </a:spcAft>
              <a:buClr>
                <a:srgbClr val="CC0000"/>
              </a:buClr>
              <a:buChar char="•"/>
              <a:defRPr sz="1600" b="1">
                <a:solidFill>
                  <a:schemeClr val="tx1"/>
                </a:solidFill>
                <a:latin typeface="Franklin Gothic Book" panose="020B0503020102020204" pitchFamily="34" charset="0"/>
                <a:ea typeface="Franklin Gothic Book" panose="020B0503020102020204" pitchFamily="34" charset="0"/>
              </a:defRPr>
            </a:lvl7pPr>
            <a:lvl8pPr marL="3429000" indent="-228600" eaLnBrk="0" fontAlgn="base" hangingPunct="0">
              <a:spcBef>
                <a:spcPct val="20000"/>
              </a:spcBef>
              <a:spcAft>
                <a:spcPct val="0"/>
              </a:spcAft>
              <a:buClr>
                <a:srgbClr val="CC0000"/>
              </a:buClr>
              <a:buChar char="•"/>
              <a:defRPr sz="1600" b="1">
                <a:solidFill>
                  <a:schemeClr val="tx1"/>
                </a:solidFill>
                <a:latin typeface="Franklin Gothic Book" panose="020B0503020102020204" pitchFamily="34" charset="0"/>
                <a:ea typeface="Franklin Gothic Book" panose="020B0503020102020204" pitchFamily="34" charset="0"/>
              </a:defRPr>
            </a:lvl8pPr>
            <a:lvl9pPr marL="3886200" indent="-228600" eaLnBrk="0" fontAlgn="base" hangingPunct="0">
              <a:spcBef>
                <a:spcPct val="20000"/>
              </a:spcBef>
              <a:spcAft>
                <a:spcPct val="0"/>
              </a:spcAft>
              <a:buClr>
                <a:srgbClr val="CC0000"/>
              </a:buClr>
              <a:buChar char="•"/>
              <a:defRPr sz="1600" b="1">
                <a:solidFill>
                  <a:schemeClr val="tx1"/>
                </a:solidFill>
                <a:latin typeface="Franklin Gothic Book" panose="020B0503020102020204" pitchFamily="34" charset="0"/>
                <a:ea typeface="Franklin Gothic Book" panose="020B0503020102020204" pitchFamily="34" charset="0"/>
              </a:defRPr>
            </a:lvl9pPr>
          </a:lstStyle>
          <a:p>
            <a:pPr marL="114300" indent="-114300">
              <a:spcBef>
                <a:spcPct val="0"/>
              </a:spcBef>
              <a:buClrTx/>
              <a:buFont typeface="Franklin Gothic Book"/>
              <a:buChar char="*"/>
            </a:pPr>
            <a:r>
              <a:rPr lang="en-US" altLang="en-US" sz="1800" b="0" dirty="0">
                <a:latin typeface="+mn-lt"/>
              </a:rPr>
              <a:t>SECURE Act 2.0 increased RMD starting age from 72 to 73 for those born between 1951-1959. Those born in 1960 and later will begin RMDs at age 75.</a:t>
            </a:r>
          </a:p>
        </p:txBody>
      </p:sp>
      <p:grpSp>
        <p:nvGrpSpPr>
          <p:cNvPr id="13" name="Group 46">
            <a:extLst>
              <a:ext uri="{FF2B5EF4-FFF2-40B4-BE49-F238E27FC236}">
                <a16:creationId xmlns:a16="http://schemas.microsoft.com/office/drawing/2014/main" id="{43D24F5C-9354-7447-B61C-3B1AC0D4E145}"/>
              </a:ext>
            </a:extLst>
          </p:cNvPr>
          <p:cNvGrpSpPr>
            <a:grpSpLocks/>
          </p:cNvGrpSpPr>
          <p:nvPr/>
        </p:nvGrpSpPr>
        <p:grpSpPr bwMode="auto">
          <a:xfrm>
            <a:off x="0" y="5303190"/>
            <a:ext cx="2921000" cy="657226"/>
            <a:chOff x="890709" y="4901905"/>
            <a:chExt cx="2736596" cy="656654"/>
          </a:xfrm>
        </p:grpSpPr>
        <p:grpSp>
          <p:nvGrpSpPr>
            <p:cNvPr id="14" name="Group 45">
              <a:extLst>
                <a:ext uri="{FF2B5EF4-FFF2-40B4-BE49-F238E27FC236}">
                  <a16:creationId xmlns:a16="http://schemas.microsoft.com/office/drawing/2014/main" id="{F91A737F-77DD-E745-97C2-F9A8E0BCEBE0}"/>
                </a:ext>
              </a:extLst>
            </p:cNvPr>
            <p:cNvGrpSpPr>
              <a:grpSpLocks/>
            </p:cNvGrpSpPr>
            <p:nvPr/>
          </p:nvGrpSpPr>
          <p:grpSpPr bwMode="auto">
            <a:xfrm>
              <a:off x="890709" y="4901905"/>
              <a:ext cx="2736596" cy="656654"/>
              <a:chOff x="890709" y="4901905"/>
              <a:chExt cx="2736596" cy="656654"/>
            </a:xfrm>
          </p:grpSpPr>
          <p:sp>
            <p:nvSpPr>
              <p:cNvPr id="19" name="Rectangle 18">
                <a:extLst>
                  <a:ext uri="{FF2B5EF4-FFF2-40B4-BE49-F238E27FC236}">
                    <a16:creationId xmlns:a16="http://schemas.microsoft.com/office/drawing/2014/main" id="{2DB134A5-A203-554C-AB69-C7A429495F0F}"/>
                  </a:ext>
                </a:extLst>
              </p:cNvPr>
              <p:cNvSpPr/>
              <p:nvPr/>
            </p:nvSpPr>
            <p:spPr>
              <a:xfrm>
                <a:off x="890709" y="4901905"/>
                <a:ext cx="2623894" cy="5440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Rectangle 19">
                <a:extLst>
                  <a:ext uri="{FF2B5EF4-FFF2-40B4-BE49-F238E27FC236}">
                    <a16:creationId xmlns:a16="http://schemas.microsoft.com/office/drawing/2014/main" id="{A8793139-6807-F54A-98C2-2709E146AF94}"/>
                  </a:ext>
                </a:extLst>
              </p:cNvPr>
              <p:cNvSpPr/>
              <p:nvPr/>
            </p:nvSpPr>
            <p:spPr>
              <a:xfrm>
                <a:off x="1309746" y="5058932"/>
                <a:ext cx="2317559" cy="49962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16" name="TextBox 15">
              <a:extLst>
                <a:ext uri="{FF2B5EF4-FFF2-40B4-BE49-F238E27FC236}">
                  <a16:creationId xmlns:a16="http://schemas.microsoft.com/office/drawing/2014/main" id="{A94B3662-1221-D749-8AF3-0D932DC39C31}"/>
                </a:ext>
              </a:extLst>
            </p:cNvPr>
            <p:cNvSpPr txBox="1"/>
            <p:nvPr/>
          </p:nvSpPr>
          <p:spPr bwMode="auto">
            <a:xfrm>
              <a:off x="1069181" y="4901906"/>
              <a:ext cx="2415344" cy="491696"/>
            </a:xfrm>
            <a:prstGeom prst="rect">
              <a:avLst/>
            </a:prstGeom>
            <a:noFill/>
          </p:spPr>
          <p:txBody>
            <a:bodyPr wrap="square" anchor="ctr">
              <a:spAutoFit/>
            </a:bodyPr>
            <a:lstStyle/>
            <a:p>
              <a:pPr eaLnBrk="1" fontAlgn="auto" hangingPunct="1">
                <a:spcBef>
                  <a:spcPts val="0"/>
                </a:spcBef>
                <a:spcAft>
                  <a:spcPts val="0"/>
                </a:spcAft>
                <a:defRPr/>
              </a:pPr>
              <a:r>
                <a:rPr lang="en-US" sz="2600" cap="all" dirty="0">
                  <a:solidFill>
                    <a:srgbClr val="005A6E"/>
                  </a:solidFill>
                  <a:latin typeface="+mj-lt"/>
                </a:rPr>
                <a:t>Reminder</a:t>
              </a:r>
              <a:endParaRPr lang="en-US" sz="3500" cap="all" dirty="0">
                <a:solidFill>
                  <a:srgbClr val="005A6E"/>
                </a:solidFill>
                <a:latin typeface="+mj-lt"/>
              </a:endParaRPr>
            </a:p>
          </p:txBody>
        </p:sp>
      </p:grpSp>
      <p:cxnSp>
        <p:nvCxnSpPr>
          <p:cNvPr id="15" name="Straight Connector 14">
            <a:extLst>
              <a:ext uri="{FF2B5EF4-FFF2-40B4-BE49-F238E27FC236}">
                <a16:creationId xmlns:a16="http://schemas.microsoft.com/office/drawing/2014/main" id="{EFB03A57-7FDD-4546-8DC9-349611C2C7DF}"/>
              </a:ext>
            </a:extLst>
          </p:cNvPr>
          <p:cNvCxnSpPr>
            <a:cxnSpLocks/>
          </p:cNvCxnSpPr>
          <p:nvPr/>
        </p:nvCxnSpPr>
        <p:spPr>
          <a:xfrm>
            <a:off x="1209611" y="2654434"/>
            <a:ext cx="4114229" cy="0"/>
          </a:xfrm>
          <a:prstGeom prst="line">
            <a:avLst/>
          </a:prstGeom>
          <a:ln w="15875" cap="flat" cmpd="sng" algn="ctr">
            <a:solidFill>
              <a:srgbClr val="4AA0B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9F331851-C168-5C47-A6FE-0E8D56EA24DC}"/>
              </a:ext>
            </a:extLst>
          </p:cNvPr>
          <p:cNvCxnSpPr>
            <a:cxnSpLocks/>
          </p:cNvCxnSpPr>
          <p:nvPr/>
        </p:nvCxnSpPr>
        <p:spPr>
          <a:xfrm>
            <a:off x="1209611" y="3223394"/>
            <a:ext cx="4114229" cy="0"/>
          </a:xfrm>
          <a:prstGeom prst="line">
            <a:avLst/>
          </a:prstGeom>
          <a:ln w="15875" cap="flat" cmpd="sng" algn="ctr">
            <a:solidFill>
              <a:srgbClr val="4AA0B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53820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8EB36BAE-B599-134A-A22D-E6B0E3AE92B9}"/>
              </a:ext>
            </a:extLst>
          </p:cNvPr>
          <p:cNvGrpSpPr/>
          <p:nvPr/>
        </p:nvGrpSpPr>
        <p:grpSpPr>
          <a:xfrm>
            <a:off x="3045331" y="2526217"/>
            <a:ext cx="5724144" cy="902783"/>
            <a:chOff x="914400" y="1824374"/>
            <a:chExt cx="7403549" cy="1328514"/>
          </a:xfrm>
        </p:grpSpPr>
        <p:sp>
          <p:nvSpPr>
            <p:cNvPr id="24" name="Rectangle 23">
              <a:extLst>
                <a:ext uri="{FF2B5EF4-FFF2-40B4-BE49-F238E27FC236}">
                  <a16:creationId xmlns:a16="http://schemas.microsoft.com/office/drawing/2014/main" id="{5B1990D1-AD00-DA45-A553-DC246786357B}"/>
                </a:ext>
              </a:extLst>
            </p:cNvPr>
            <p:cNvSpPr/>
            <p:nvPr/>
          </p:nvSpPr>
          <p:spPr>
            <a:xfrm>
              <a:off x="914400" y="1824374"/>
              <a:ext cx="7403549" cy="1328514"/>
            </a:xfrm>
            <a:prstGeom prst="rect">
              <a:avLst/>
            </a:prstGeom>
            <a:solidFill>
              <a:srgbClr val="DAF5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3000" tIns="457200" rIns="457200" bIns="457200" rtlCol="0" anchor="ctr"/>
            <a:lstStyle/>
            <a:p>
              <a:r>
                <a:rPr lang="en-US" sz="2400" dirty="0">
                  <a:solidFill>
                    <a:schemeClr val="tx1"/>
                  </a:solidFill>
                  <a:latin typeface="Franklin Gothic Book" panose="020B0503020102020204" pitchFamily="34" charset="0"/>
                </a:rPr>
                <a:t>No age limits (high or low)</a:t>
              </a:r>
            </a:p>
          </p:txBody>
        </p:sp>
        <p:sp>
          <p:nvSpPr>
            <p:cNvPr id="25" name="Rectangle 24">
              <a:extLst>
                <a:ext uri="{FF2B5EF4-FFF2-40B4-BE49-F238E27FC236}">
                  <a16:creationId xmlns:a16="http://schemas.microsoft.com/office/drawing/2014/main" id="{11E740FF-BDE3-2046-82FA-CC2111330018}"/>
                </a:ext>
              </a:extLst>
            </p:cNvPr>
            <p:cNvSpPr/>
            <p:nvPr/>
          </p:nvSpPr>
          <p:spPr>
            <a:xfrm>
              <a:off x="914402" y="1825127"/>
              <a:ext cx="64008" cy="1325880"/>
            </a:xfrm>
            <a:prstGeom prst="rect">
              <a:avLst/>
            </a:prstGeom>
            <a:solidFill>
              <a:srgbClr val="005A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118872" rtlCol="0" anchor="ctr"/>
            <a:lstStyle/>
            <a:p>
              <a:pPr algn="ctr"/>
              <a:endParaRPr lang="en-US">
                <a:solidFill>
                  <a:schemeClr val="accent2"/>
                </a:solidFill>
              </a:endParaRPr>
            </a:p>
          </p:txBody>
        </p:sp>
      </p:grpSp>
      <p:sp>
        <p:nvSpPr>
          <p:cNvPr id="7" name="Title 2">
            <a:extLst>
              <a:ext uri="{FF2B5EF4-FFF2-40B4-BE49-F238E27FC236}">
                <a16:creationId xmlns:a16="http://schemas.microsoft.com/office/drawing/2014/main" id="{24514593-C707-B146-BD8F-2EEDD5D185FD}"/>
              </a:ext>
            </a:extLst>
          </p:cNvPr>
          <p:cNvSpPr txBox="1">
            <a:spLocks/>
          </p:cNvSpPr>
          <p:nvPr/>
        </p:nvSpPr>
        <p:spPr>
          <a:xfrm>
            <a:off x="4027251" y="-77024"/>
            <a:ext cx="8942962" cy="2176041"/>
          </a:xfrm>
          <a:prstGeom prst="rect">
            <a:avLst/>
          </a:prstGeom>
        </p:spPr>
        <p:txBody>
          <a:bodyPr vert="horz" lIns="0" tIns="155448" rIns="0" bIns="0" rtlCol="0" anchor="t">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sz="4200" b="1" dirty="0">
                <a:latin typeface="+mn-lt"/>
              </a:rPr>
              <a:t>Who Can Do a Roth IRA Conversion?</a:t>
            </a:r>
          </a:p>
        </p:txBody>
      </p:sp>
      <p:grpSp>
        <p:nvGrpSpPr>
          <p:cNvPr id="26" name="Group 25">
            <a:extLst>
              <a:ext uri="{FF2B5EF4-FFF2-40B4-BE49-F238E27FC236}">
                <a16:creationId xmlns:a16="http://schemas.microsoft.com/office/drawing/2014/main" id="{76665629-D578-F34B-ABDB-951641978A77}"/>
              </a:ext>
            </a:extLst>
          </p:cNvPr>
          <p:cNvGrpSpPr/>
          <p:nvPr/>
        </p:nvGrpSpPr>
        <p:grpSpPr>
          <a:xfrm>
            <a:off x="3045329" y="3670703"/>
            <a:ext cx="5731453" cy="903295"/>
            <a:chOff x="914399" y="1824374"/>
            <a:chExt cx="7403552" cy="1326633"/>
          </a:xfrm>
        </p:grpSpPr>
        <p:sp>
          <p:nvSpPr>
            <p:cNvPr id="27" name="Rectangle 26">
              <a:extLst>
                <a:ext uri="{FF2B5EF4-FFF2-40B4-BE49-F238E27FC236}">
                  <a16:creationId xmlns:a16="http://schemas.microsoft.com/office/drawing/2014/main" id="{F0DC7608-A39F-2546-A385-77AC65E1CC7F}"/>
                </a:ext>
              </a:extLst>
            </p:cNvPr>
            <p:cNvSpPr/>
            <p:nvPr/>
          </p:nvSpPr>
          <p:spPr>
            <a:xfrm>
              <a:off x="914399" y="1824374"/>
              <a:ext cx="7403552" cy="1325880"/>
            </a:xfrm>
            <a:prstGeom prst="rect">
              <a:avLst/>
            </a:prstGeom>
            <a:solidFill>
              <a:srgbClr val="DAF5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3000" tIns="457200" rIns="457200" bIns="457200" rtlCol="0" anchor="ctr"/>
            <a:lstStyle/>
            <a:p>
              <a:r>
                <a:rPr lang="en-US" sz="2400" dirty="0">
                  <a:solidFill>
                    <a:schemeClr val="tx1"/>
                  </a:solidFill>
                  <a:latin typeface="Franklin Gothic Book" panose="020B0503020102020204" pitchFamily="34" charset="0"/>
                </a:rPr>
                <a:t>No income limits (high or low)</a:t>
              </a:r>
            </a:p>
          </p:txBody>
        </p:sp>
        <p:sp>
          <p:nvSpPr>
            <p:cNvPr id="28" name="Rectangle 27">
              <a:extLst>
                <a:ext uri="{FF2B5EF4-FFF2-40B4-BE49-F238E27FC236}">
                  <a16:creationId xmlns:a16="http://schemas.microsoft.com/office/drawing/2014/main" id="{71585C33-3867-DA46-8A3D-05044AE136F1}"/>
                </a:ext>
              </a:extLst>
            </p:cNvPr>
            <p:cNvSpPr/>
            <p:nvPr/>
          </p:nvSpPr>
          <p:spPr>
            <a:xfrm>
              <a:off x="914402" y="1825127"/>
              <a:ext cx="64008" cy="1325880"/>
            </a:xfrm>
            <a:prstGeom prst="rect">
              <a:avLst/>
            </a:prstGeom>
            <a:solidFill>
              <a:srgbClr val="005A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118872" rtlCol="0" anchor="ctr"/>
            <a:lstStyle/>
            <a:p>
              <a:pPr algn="ctr"/>
              <a:endParaRPr lang="en-US" dirty="0">
                <a:solidFill>
                  <a:schemeClr val="accent2"/>
                </a:solidFill>
              </a:endParaRPr>
            </a:p>
          </p:txBody>
        </p:sp>
      </p:grpSp>
      <p:grpSp>
        <p:nvGrpSpPr>
          <p:cNvPr id="29" name="Group 28">
            <a:extLst>
              <a:ext uri="{FF2B5EF4-FFF2-40B4-BE49-F238E27FC236}">
                <a16:creationId xmlns:a16="http://schemas.microsoft.com/office/drawing/2014/main" id="{48E7BAEB-A8C1-C94E-89B3-1792504A00D5}"/>
              </a:ext>
            </a:extLst>
          </p:cNvPr>
          <p:cNvGrpSpPr/>
          <p:nvPr/>
        </p:nvGrpSpPr>
        <p:grpSpPr>
          <a:xfrm>
            <a:off x="3046540" y="4815701"/>
            <a:ext cx="5722935" cy="900745"/>
            <a:chOff x="914399" y="1824374"/>
            <a:chExt cx="7401903" cy="1326633"/>
          </a:xfrm>
        </p:grpSpPr>
        <p:sp>
          <p:nvSpPr>
            <p:cNvPr id="30" name="Rectangle 29">
              <a:extLst>
                <a:ext uri="{FF2B5EF4-FFF2-40B4-BE49-F238E27FC236}">
                  <a16:creationId xmlns:a16="http://schemas.microsoft.com/office/drawing/2014/main" id="{C307B2DC-EBED-F049-B761-38405CE79C91}"/>
                </a:ext>
              </a:extLst>
            </p:cNvPr>
            <p:cNvSpPr/>
            <p:nvPr/>
          </p:nvSpPr>
          <p:spPr>
            <a:xfrm>
              <a:off x="914399" y="1824374"/>
              <a:ext cx="7401903" cy="1325880"/>
            </a:xfrm>
            <a:prstGeom prst="rect">
              <a:avLst/>
            </a:prstGeom>
            <a:solidFill>
              <a:srgbClr val="DAF5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43000" tIns="457200" rIns="457200" bIns="457200" rtlCol="0" anchor="ctr"/>
            <a:lstStyle/>
            <a:p>
              <a:r>
                <a:rPr lang="en-US" sz="2400" dirty="0">
                  <a:solidFill>
                    <a:schemeClr val="tx1"/>
                  </a:solidFill>
                  <a:latin typeface="Franklin Gothic Book" panose="020B0503020102020204" pitchFamily="34" charset="0"/>
                </a:rPr>
                <a:t>No requirement to be working</a:t>
              </a:r>
            </a:p>
          </p:txBody>
        </p:sp>
        <p:sp>
          <p:nvSpPr>
            <p:cNvPr id="31" name="Rectangle 30">
              <a:extLst>
                <a:ext uri="{FF2B5EF4-FFF2-40B4-BE49-F238E27FC236}">
                  <a16:creationId xmlns:a16="http://schemas.microsoft.com/office/drawing/2014/main" id="{3141B9FD-ADC7-024F-AB93-917231ADE956}"/>
                </a:ext>
              </a:extLst>
            </p:cNvPr>
            <p:cNvSpPr/>
            <p:nvPr/>
          </p:nvSpPr>
          <p:spPr>
            <a:xfrm>
              <a:off x="914402" y="1825127"/>
              <a:ext cx="64008" cy="1325880"/>
            </a:xfrm>
            <a:prstGeom prst="rect">
              <a:avLst/>
            </a:prstGeom>
            <a:solidFill>
              <a:srgbClr val="005A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118872" rtlCol="0" anchor="ctr"/>
            <a:lstStyle/>
            <a:p>
              <a:pPr algn="ctr"/>
              <a:endParaRPr lang="en-US" dirty="0">
                <a:solidFill>
                  <a:schemeClr val="accent2"/>
                </a:solidFill>
              </a:endParaRPr>
            </a:p>
          </p:txBody>
        </p:sp>
      </p:grpSp>
      <p:sp>
        <p:nvSpPr>
          <p:cNvPr id="32" name="Content Placeholder 1">
            <a:extLst>
              <a:ext uri="{FF2B5EF4-FFF2-40B4-BE49-F238E27FC236}">
                <a16:creationId xmlns:a16="http://schemas.microsoft.com/office/drawing/2014/main" id="{29A275BA-7DA6-F24D-A5C4-360C9DFB593F}"/>
              </a:ext>
            </a:extLst>
          </p:cNvPr>
          <p:cNvSpPr txBox="1">
            <a:spLocks/>
          </p:cNvSpPr>
          <p:nvPr/>
        </p:nvSpPr>
        <p:spPr>
          <a:xfrm>
            <a:off x="849549" y="1785913"/>
            <a:ext cx="10726367" cy="738554"/>
          </a:xfrm>
          <a:prstGeom prst="rect">
            <a:avLst/>
          </a:prstGeom>
        </p:spPr>
        <p:txBody>
          <a:bodyPr vert="horz" lIns="0" tIns="0" rIns="0" bIns="0" rtlCol="0" anchor="t">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fontAlgn="base">
              <a:spcBef>
                <a:spcPts val="1600"/>
              </a:spcBef>
              <a:buClr>
                <a:schemeClr val="accent2"/>
              </a:buClr>
              <a:defRPr/>
            </a:pPr>
            <a:r>
              <a:rPr lang="en-US" sz="2400" dirty="0">
                <a:solidFill>
                  <a:schemeClr val="tx1"/>
                </a:solidFill>
              </a:rPr>
              <a:t>Anyone can convert their IRA (or other eligible retirement account) to a Roth IRA:</a:t>
            </a:r>
          </a:p>
        </p:txBody>
      </p:sp>
      <p:sp>
        <p:nvSpPr>
          <p:cNvPr id="34" name="Rectangle 33" descr="Man with cane with solid fill">
            <a:extLst>
              <a:ext uri="{FF2B5EF4-FFF2-40B4-BE49-F238E27FC236}">
                <a16:creationId xmlns:a16="http://schemas.microsoft.com/office/drawing/2014/main" id="{9A915C91-F903-4944-8827-6CA7E4D6C429}"/>
              </a:ext>
            </a:extLst>
          </p:cNvPr>
          <p:cNvSpPr/>
          <p:nvPr/>
        </p:nvSpPr>
        <p:spPr>
          <a:xfrm>
            <a:off x="3359761" y="2634474"/>
            <a:ext cx="685758" cy="685758"/>
          </a:xfrm>
          <a:prstGeom prst="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5" name="Rectangle 34" descr="Money with solid fill">
            <a:extLst>
              <a:ext uri="{FF2B5EF4-FFF2-40B4-BE49-F238E27FC236}">
                <a16:creationId xmlns:a16="http://schemas.microsoft.com/office/drawing/2014/main" id="{A8FAA94F-02CD-5B4C-9893-CC060485757B}"/>
              </a:ext>
            </a:extLst>
          </p:cNvPr>
          <p:cNvSpPr/>
          <p:nvPr/>
        </p:nvSpPr>
        <p:spPr>
          <a:xfrm>
            <a:off x="3406584" y="3779215"/>
            <a:ext cx="685758" cy="685758"/>
          </a:xfrm>
          <a:prstGeom prst="rect">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6" name="Rectangle 35" descr="Office Chair with solid fill">
            <a:extLst>
              <a:ext uri="{FF2B5EF4-FFF2-40B4-BE49-F238E27FC236}">
                <a16:creationId xmlns:a16="http://schemas.microsoft.com/office/drawing/2014/main" id="{E03603C5-63CA-1C41-B841-8263AF9DCB92}"/>
              </a:ext>
            </a:extLst>
          </p:cNvPr>
          <p:cNvSpPr/>
          <p:nvPr/>
        </p:nvSpPr>
        <p:spPr>
          <a:xfrm>
            <a:off x="3360954" y="4923535"/>
            <a:ext cx="684565" cy="684565"/>
          </a:xfrm>
          <a:prstGeom prst="rect">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11915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title"/>
          </p:nvPr>
        </p:nvSpPr>
        <p:spPr>
          <a:xfrm>
            <a:off x="157165" y="-284251"/>
            <a:ext cx="11877670" cy="1325563"/>
          </a:xfrm>
          <a:noFill/>
        </p:spPr>
        <p:txBody>
          <a:bodyPr>
            <a:normAutofit/>
          </a:bodyPr>
          <a:lstStyle/>
          <a:p>
            <a:r>
              <a:rPr lang="en-US" altLang="en-US" sz="4200" b="1" dirty="0">
                <a:solidFill>
                  <a:schemeClr val="bg1"/>
                </a:solidFill>
                <a:latin typeface="+mn-lt"/>
              </a:rPr>
              <a:t>Roth IRAs Have No Required Minimum Distributions</a:t>
            </a:r>
          </a:p>
        </p:txBody>
      </p:sp>
      <p:sp>
        <p:nvSpPr>
          <p:cNvPr id="19" name="Rectangle 18">
            <a:extLst>
              <a:ext uri="{FF2B5EF4-FFF2-40B4-BE49-F238E27FC236}">
                <a16:creationId xmlns:a16="http://schemas.microsoft.com/office/drawing/2014/main" id="{D1331839-812C-6B48-84AC-5AFF6C160FEB}"/>
              </a:ext>
            </a:extLst>
          </p:cNvPr>
          <p:cNvSpPr/>
          <p:nvPr/>
        </p:nvSpPr>
        <p:spPr>
          <a:xfrm>
            <a:off x="1522613" y="2530477"/>
            <a:ext cx="2820987" cy="33076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1828800" rIns="252000" rtlCol="0" anchor="t"/>
          <a:lstStyle/>
          <a:p>
            <a:pPr algn="ctr">
              <a:spcBef>
                <a:spcPts val="1000"/>
              </a:spcBef>
            </a:pPr>
            <a:endParaRPr lang="en-US" b="1" dirty="0">
              <a:solidFill>
                <a:schemeClr val="tx1"/>
              </a:solidFill>
            </a:endParaRPr>
          </a:p>
          <a:p>
            <a:pPr algn="ctr">
              <a:spcBef>
                <a:spcPts val="1000"/>
              </a:spcBef>
            </a:pPr>
            <a:r>
              <a:rPr lang="en-US" dirty="0">
                <a:solidFill>
                  <a:schemeClr val="tx1"/>
                </a:solidFill>
              </a:rPr>
              <a:t>You decide when you want to take distributions.</a:t>
            </a:r>
          </a:p>
        </p:txBody>
      </p:sp>
      <p:sp>
        <p:nvSpPr>
          <p:cNvPr id="20" name="Rectangle 19">
            <a:extLst>
              <a:ext uri="{FF2B5EF4-FFF2-40B4-BE49-F238E27FC236}">
                <a16:creationId xmlns:a16="http://schemas.microsoft.com/office/drawing/2014/main" id="{67917D9C-91AE-D54F-8CE4-DE1978B31C0C}"/>
              </a:ext>
            </a:extLst>
          </p:cNvPr>
          <p:cNvSpPr/>
          <p:nvPr/>
        </p:nvSpPr>
        <p:spPr>
          <a:xfrm>
            <a:off x="4686100" y="2530477"/>
            <a:ext cx="2819800" cy="33076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1828800" rIns="252000" rtlCol="0" anchor="t"/>
          <a:lstStyle/>
          <a:p>
            <a:pPr algn="ctr">
              <a:spcBef>
                <a:spcPts val="1000"/>
              </a:spcBef>
            </a:pPr>
            <a:endParaRPr lang="en-US" b="1" dirty="0">
              <a:solidFill>
                <a:schemeClr val="tx1"/>
              </a:solidFill>
            </a:endParaRPr>
          </a:p>
          <a:p>
            <a:pPr algn="ctr">
              <a:spcBef>
                <a:spcPts val="1000"/>
              </a:spcBef>
            </a:pPr>
            <a:r>
              <a:rPr lang="en-US" dirty="0">
                <a:solidFill>
                  <a:schemeClr val="tx1"/>
                </a:solidFill>
              </a:rPr>
              <a:t>Allows your account to grow uninterrupted, tax-free for life.</a:t>
            </a:r>
          </a:p>
        </p:txBody>
      </p:sp>
      <p:sp>
        <p:nvSpPr>
          <p:cNvPr id="21" name="Rectangle 20">
            <a:extLst>
              <a:ext uri="{FF2B5EF4-FFF2-40B4-BE49-F238E27FC236}">
                <a16:creationId xmlns:a16="http://schemas.microsoft.com/office/drawing/2014/main" id="{513A625B-1210-104B-873C-3C0F824DF587}"/>
              </a:ext>
            </a:extLst>
          </p:cNvPr>
          <p:cNvSpPr/>
          <p:nvPr/>
        </p:nvSpPr>
        <p:spPr>
          <a:xfrm>
            <a:off x="7848798" y="2530475"/>
            <a:ext cx="2819004" cy="330762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1828800" rIns="252000" rtlCol="0" anchor="t"/>
          <a:lstStyle/>
          <a:p>
            <a:pPr algn="ctr">
              <a:spcBef>
                <a:spcPts val="1000"/>
              </a:spcBef>
            </a:pPr>
            <a:endParaRPr lang="en-US" b="1" dirty="0">
              <a:solidFill>
                <a:schemeClr val="tx1"/>
              </a:solidFill>
            </a:endParaRPr>
          </a:p>
          <a:p>
            <a:pPr algn="ctr">
              <a:spcBef>
                <a:spcPts val="1000"/>
              </a:spcBef>
            </a:pPr>
            <a:r>
              <a:rPr lang="en-US" dirty="0">
                <a:solidFill>
                  <a:schemeClr val="tx1"/>
                </a:solidFill>
              </a:rPr>
              <a:t>Can provide a tax-free inheritance to heirs.</a:t>
            </a:r>
          </a:p>
        </p:txBody>
      </p:sp>
      <p:pic>
        <p:nvPicPr>
          <p:cNvPr id="31" name="Picture Placeholder 5">
            <a:extLst>
              <a:ext uri="{FF2B5EF4-FFF2-40B4-BE49-F238E27FC236}">
                <a16:creationId xmlns:a16="http://schemas.microsoft.com/office/drawing/2014/main" id="{6EF16356-EA2B-6D41-BA80-01C385B5E49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22613" y="2530475"/>
            <a:ext cx="2819402" cy="2086719"/>
          </a:xfrm>
          <a:prstGeom prst="rect">
            <a:avLst/>
          </a:prstGeom>
        </p:spPr>
      </p:pic>
      <p:pic>
        <p:nvPicPr>
          <p:cNvPr id="32" name="Picture Placeholder 5">
            <a:extLst>
              <a:ext uri="{FF2B5EF4-FFF2-40B4-BE49-F238E27FC236}">
                <a16:creationId xmlns:a16="http://schemas.microsoft.com/office/drawing/2014/main" id="{938662E6-5FD2-474A-95ED-22C53143A55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86498" y="2530475"/>
            <a:ext cx="2819402" cy="2086719"/>
          </a:xfrm>
          <a:prstGeom prst="rect">
            <a:avLst/>
          </a:prstGeom>
        </p:spPr>
      </p:pic>
      <p:pic>
        <p:nvPicPr>
          <p:cNvPr id="33" name="Picture Placeholder 5">
            <a:extLst>
              <a:ext uri="{FF2B5EF4-FFF2-40B4-BE49-F238E27FC236}">
                <a16:creationId xmlns:a16="http://schemas.microsoft.com/office/drawing/2014/main" id="{2DB14179-8084-3A4A-9CF2-16CD7C3B07F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848400" y="2530474"/>
            <a:ext cx="2819402" cy="2086719"/>
          </a:xfrm>
          <a:prstGeom prst="rect">
            <a:avLst/>
          </a:prstGeom>
        </p:spPr>
      </p:pic>
      <p:sp>
        <p:nvSpPr>
          <p:cNvPr id="23" name="Subtitle 2">
            <a:extLst>
              <a:ext uri="{FF2B5EF4-FFF2-40B4-BE49-F238E27FC236}">
                <a16:creationId xmlns:a16="http://schemas.microsoft.com/office/drawing/2014/main" id="{0DCF3261-B10E-7343-81CC-257783689544}"/>
              </a:ext>
            </a:extLst>
          </p:cNvPr>
          <p:cNvSpPr txBox="1">
            <a:spLocks/>
          </p:cNvSpPr>
          <p:nvPr/>
        </p:nvSpPr>
        <p:spPr bwMode="auto">
          <a:xfrm>
            <a:off x="2108485" y="1764651"/>
            <a:ext cx="10363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lnSpc>
                <a:spcPct val="90000"/>
              </a:lnSpc>
              <a:spcBef>
                <a:spcPts val="1000"/>
              </a:spcBef>
              <a:spcAft>
                <a:spcPct val="0"/>
              </a:spcAft>
              <a:buFont typeface="Franklin Gothic Book" panose="020B0604020202020204" pitchFamily="34" charset="0"/>
              <a:buNone/>
              <a:defRPr sz="3200" b="1" kern="1200" cap="none" baseline="0">
                <a:solidFill>
                  <a:schemeClr val="bg1"/>
                </a:solidFill>
                <a:latin typeface="+mn-lt"/>
                <a:ea typeface="+mn-ea"/>
                <a:cs typeface="+mn-cs"/>
              </a:defRPr>
            </a:lvl1pPr>
            <a:lvl2pPr marL="457200" indent="0" algn="ctr" rtl="0" eaLnBrk="0" fontAlgn="base" hangingPunct="0">
              <a:lnSpc>
                <a:spcPct val="90000"/>
              </a:lnSpc>
              <a:spcBef>
                <a:spcPts val="500"/>
              </a:spcBef>
              <a:spcAft>
                <a:spcPct val="0"/>
              </a:spcAft>
              <a:buFont typeface="Franklin Gothic Book"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Franklin Gothic Book"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Franklin Gothic Book"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Franklin Gothic Book"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Franklin Gothic Book"/>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Franklin Gothic Book"/>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Franklin Gothic Book"/>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Franklin Gothic Book"/>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Franklin Gothic Book" panose="020B0604020202020204" pitchFamily="34" charset="0"/>
              <a:buNone/>
              <a:tabLst/>
              <a:defRPr/>
            </a:pPr>
            <a:r>
              <a:rPr kumimoji="0" lang="en-US" altLang="en-US" sz="2400" b="0" i="0" u="none" strike="noStrike" kern="1200" cap="none" spc="0" normalizeH="0" baseline="0" noProof="0" dirty="0">
                <a:ln>
                  <a:noFill/>
                </a:ln>
                <a:solidFill>
                  <a:schemeClr val="tx1"/>
                </a:solidFill>
                <a:effectLst/>
                <a:uLnTx/>
                <a:uFillTx/>
                <a:ea typeface="+mn-ea"/>
                <a:cs typeface="+mn-cs"/>
              </a:rPr>
              <a:t>No required minimum distributions during your lifetime.</a:t>
            </a:r>
          </a:p>
        </p:txBody>
      </p:sp>
      <p:cxnSp>
        <p:nvCxnSpPr>
          <p:cNvPr id="12" name="Straight Connector 11">
            <a:extLst>
              <a:ext uri="{FF2B5EF4-FFF2-40B4-BE49-F238E27FC236}">
                <a16:creationId xmlns:a16="http://schemas.microsoft.com/office/drawing/2014/main" id="{FF9B3B1E-6B98-284C-9B93-D27A42C016EF}"/>
              </a:ext>
            </a:extLst>
          </p:cNvPr>
          <p:cNvCxnSpPr>
            <a:cxnSpLocks/>
          </p:cNvCxnSpPr>
          <p:nvPr/>
        </p:nvCxnSpPr>
        <p:spPr>
          <a:xfrm>
            <a:off x="1951291" y="5021714"/>
            <a:ext cx="314389" cy="0"/>
          </a:xfrm>
          <a:prstGeom prst="line">
            <a:avLst/>
          </a:prstGeom>
          <a:ln w="15875" cap="flat" cmpd="sng" algn="ctr">
            <a:solidFill>
              <a:srgbClr val="4AA0B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6896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title"/>
          </p:nvPr>
        </p:nvSpPr>
        <p:spPr>
          <a:xfrm>
            <a:off x="3205264" y="-286794"/>
            <a:ext cx="10515600" cy="1325563"/>
          </a:xfrm>
        </p:spPr>
        <p:txBody>
          <a:bodyPr>
            <a:normAutofit/>
          </a:bodyPr>
          <a:lstStyle/>
          <a:p>
            <a:r>
              <a:rPr lang="en-US" sz="4200" b="1" dirty="0">
                <a:solidFill>
                  <a:schemeClr val="bg1"/>
                </a:solidFill>
                <a:latin typeface="+mn-lt"/>
              </a:rPr>
              <a:t>Three Key Questions Before Converting</a:t>
            </a:r>
          </a:p>
        </p:txBody>
      </p:sp>
      <p:sp>
        <p:nvSpPr>
          <p:cNvPr id="2" name="Content Placeholder 1">
            <a:extLst>
              <a:ext uri="{FF2B5EF4-FFF2-40B4-BE49-F238E27FC236}">
                <a16:creationId xmlns:a16="http://schemas.microsoft.com/office/drawing/2014/main" id="{A70C2491-4029-BB4B-8477-ACEE47ABBDC9}"/>
              </a:ext>
            </a:extLst>
          </p:cNvPr>
          <p:cNvSpPr>
            <a:spLocks noGrp="1"/>
          </p:cNvSpPr>
          <p:nvPr>
            <p:ph idx="1"/>
          </p:nvPr>
        </p:nvSpPr>
        <p:spPr>
          <a:xfrm>
            <a:off x="1355290" y="2385747"/>
            <a:ext cx="9902854" cy="4351339"/>
          </a:xfrm>
        </p:spPr>
        <p:txBody>
          <a:bodyPr>
            <a:noAutofit/>
          </a:bodyPr>
          <a:lstStyle/>
          <a:p>
            <a:pPr marL="0" indent="0">
              <a:buNone/>
            </a:pPr>
            <a:r>
              <a:rPr lang="en-US" sz="2400" dirty="0"/>
              <a:t>Do you have a rough idea of the conversion’s impact on your tax bill?</a:t>
            </a:r>
          </a:p>
        </p:txBody>
      </p:sp>
      <p:sp>
        <p:nvSpPr>
          <p:cNvPr id="14" name="Title 3">
            <a:extLst>
              <a:ext uri="{FF2B5EF4-FFF2-40B4-BE49-F238E27FC236}">
                <a16:creationId xmlns:a16="http://schemas.microsoft.com/office/drawing/2014/main" id="{06317420-639F-8C4A-8D95-B499D5F95CA8}"/>
              </a:ext>
            </a:extLst>
          </p:cNvPr>
          <p:cNvSpPr txBox="1">
            <a:spLocks/>
          </p:cNvSpPr>
          <p:nvPr/>
        </p:nvSpPr>
        <p:spPr>
          <a:xfrm>
            <a:off x="464763" y="2179466"/>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a:lnSpc>
                <a:spcPct val="80000"/>
              </a:lnSpc>
            </a:pPr>
            <a:r>
              <a:rPr lang="en-US" sz="8500" b="0" dirty="0">
                <a:solidFill>
                  <a:schemeClr val="accent4"/>
                </a:solidFill>
                <a:latin typeface="Franklin Gothic Book" panose="020B0604020202020204" pitchFamily="34" charset="0"/>
                <a:ea typeface="Franklin Gothic Book" charset="0"/>
                <a:cs typeface="Franklin Gothic Book" panose="020B0604020202020204" pitchFamily="34" charset="0"/>
              </a:rPr>
              <a:t>1</a:t>
            </a:r>
          </a:p>
        </p:txBody>
      </p:sp>
      <p:sp>
        <p:nvSpPr>
          <p:cNvPr id="15" name="Title 3">
            <a:extLst>
              <a:ext uri="{FF2B5EF4-FFF2-40B4-BE49-F238E27FC236}">
                <a16:creationId xmlns:a16="http://schemas.microsoft.com/office/drawing/2014/main" id="{19FEEAE4-3EFE-4242-BAC9-5B70F5701CBC}"/>
              </a:ext>
            </a:extLst>
          </p:cNvPr>
          <p:cNvSpPr txBox="1">
            <a:spLocks/>
          </p:cNvSpPr>
          <p:nvPr/>
        </p:nvSpPr>
        <p:spPr>
          <a:xfrm>
            <a:off x="464934" y="3636949"/>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a:lnSpc>
                <a:spcPct val="80000"/>
              </a:lnSpc>
            </a:pPr>
            <a:r>
              <a:rPr lang="en-US" sz="8500" b="0" dirty="0">
                <a:solidFill>
                  <a:schemeClr val="accent4"/>
                </a:solidFill>
                <a:latin typeface="Franklin Gothic Book" panose="020B0604020202020204" pitchFamily="34" charset="0"/>
                <a:ea typeface="Franklin Gothic Book" charset="0"/>
                <a:cs typeface="Franklin Gothic Book" panose="020B0604020202020204" pitchFamily="34" charset="0"/>
              </a:rPr>
              <a:t>2</a:t>
            </a:r>
          </a:p>
        </p:txBody>
      </p:sp>
      <p:sp>
        <p:nvSpPr>
          <p:cNvPr id="16" name="Title 3">
            <a:extLst>
              <a:ext uri="{FF2B5EF4-FFF2-40B4-BE49-F238E27FC236}">
                <a16:creationId xmlns:a16="http://schemas.microsoft.com/office/drawing/2014/main" id="{4B03BE3C-377B-3A41-96DA-C3B0586ACA6A}"/>
              </a:ext>
            </a:extLst>
          </p:cNvPr>
          <p:cNvSpPr txBox="1">
            <a:spLocks/>
          </p:cNvSpPr>
          <p:nvPr/>
        </p:nvSpPr>
        <p:spPr>
          <a:xfrm>
            <a:off x="464763" y="4981890"/>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a:lnSpc>
                <a:spcPct val="80000"/>
              </a:lnSpc>
            </a:pPr>
            <a:r>
              <a:rPr lang="en-US" sz="8500" b="0" dirty="0">
                <a:solidFill>
                  <a:schemeClr val="accent4"/>
                </a:solidFill>
                <a:latin typeface="Franklin Gothic Book" panose="020B0604020202020204" pitchFamily="34" charset="0"/>
                <a:ea typeface="Franklin Gothic Book" charset="0"/>
                <a:cs typeface="Franklin Gothic Book" panose="020B0604020202020204" pitchFamily="34" charset="0"/>
              </a:rPr>
              <a:t>3</a:t>
            </a:r>
          </a:p>
        </p:txBody>
      </p:sp>
      <p:sp>
        <p:nvSpPr>
          <p:cNvPr id="20" name="Content Placeholder 1">
            <a:extLst>
              <a:ext uri="{FF2B5EF4-FFF2-40B4-BE49-F238E27FC236}">
                <a16:creationId xmlns:a16="http://schemas.microsoft.com/office/drawing/2014/main" id="{634F1C23-2302-814D-9166-7D7F1971C9B2}"/>
              </a:ext>
            </a:extLst>
          </p:cNvPr>
          <p:cNvSpPr txBox="1">
            <a:spLocks/>
          </p:cNvSpPr>
          <p:nvPr/>
        </p:nvSpPr>
        <p:spPr>
          <a:xfrm>
            <a:off x="1506069" y="3865772"/>
            <a:ext cx="7082118" cy="586033"/>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000"/>
              </a:spcBef>
              <a:buFont typeface="Franklin Gothic Book"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Franklin Gothic Book"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Franklin Gothic Book"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Franklin Gothic Book"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9pPr>
          </a:lstStyle>
          <a:p>
            <a:pPr marL="0" indent="0">
              <a:buNone/>
            </a:pPr>
            <a:r>
              <a:rPr lang="en-US" dirty="0"/>
              <a:t>Do you have a plan to pay the resulting taxes?</a:t>
            </a:r>
          </a:p>
        </p:txBody>
      </p:sp>
      <p:sp>
        <p:nvSpPr>
          <p:cNvPr id="21" name="Content Placeholder 1">
            <a:extLst>
              <a:ext uri="{FF2B5EF4-FFF2-40B4-BE49-F238E27FC236}">
                <a16:creationId xmlns:a16="http://schemas.microsoft.com/office/drawing/2014/main" id="{B0C76179-7739-A84B-A588-407CBE075D68}"/>
              </a:ext>
            </a:extLst>
          </p:cNvPr>
          <p:cNvSpPr txBox="1">
            <a:spLocks/>
          </p:cNvSpPr>
          <p:nvPr/>
        </p:nvSpPr>
        <p:spPr>
          <a:xfrm>
            <a:off x="1506069" y="5061406"/>
            <a:ext cx="9752075" cy="1249015"/>
          </a:xfrm>
          <a:prstGeom prst="rect">
            <a:avLst/>
          </a:prstGeom>
        </p:spPr>
        <p:txBody>
          <a:bodyPr vert="horz" lIns="0" tIns="0" rIns="0" bIns="0" rtlCol="0">
            <a:noAutofit/>
          </a:bodyPr>
          <a:lstStyle>
            <a:lvl1pPr marL="342900" indent="-342900" algn="l" defTabSz="914400" rtl="0" eaLnBrk="1" latinLnBrk="0" hangingPunct="1">
              <a:lnSpc>
                <a:spcPct val="90000"/>
              </a:lnSpc>
              <a:spcBef>
                <a:spcPts val="1000"/>
              </a:spcBef>
              <a:buFont typeface="Franklin Gothic Book"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Franklin Gothic Book"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Franklin Gothic Book"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Franklin Gothic Book"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Franklin Gothic Book" panose="020B0604020202020204" pitchFamily="34" charset="0"/>
              <a:buChar char="•"/>
              <a:defRPr sz="1800" kern="1200">
                <a:solidFill>
                  <a:schemeClr val="tx1"/>
                </a:solidFill>
                <a:latin typeface="+mn-lt"/>
                <a:ea typeface="+mn-ea"/>
                <a:cs typeface="+mn-cs"/>
              </a:defRPr>
            </a:lvl9pPr>
          </a:lstStyle>
          <a:p>
            <a:pPr marL="0" indent="0">
              <a:buNone/>
            </a:pPr>
            <a:r>
              <a:rPr lang="en-US" dirty="0"/>
              <a:t>Do you have a reasonable expectation that the benefits of ”pre-paying” your taxes like this makes sense in your overall plan?</a:t>
            </a:r>
          </a:p>
        </p:txBody>
      </p:sp>
      <p:sp>
        <p:nvSpPr>
          <p:cNvPr id="6" name="Rectangle 5">
            <a:extLst>
              <a:ext uri="{FF2B5EF4-FFF2-40B4-BE49-F238E27FC236}">
                <a16:creationId xmlns:a16="http://schemas.microsoft.com/office/drawing/2014/main" id="{D049BBA7-12D9-7E47-97C0-136C99B7230A}"/>
              </a:ext>
            </a:extLst>
          </p:cNvPr>
          <p:cNvSpPr/>
          <p:nvPr/>
        </p:nvSpPr>
        <p:spPr>
          <a:xfrm>
            <a:off x="-58367" y="1189038"/>
            <a:ext cx="6925079" cy="523220"/>
          </a:xfrm>
          <a:prstGeom prst="rect">
            <a:avLst/>
          </a:prstGeom>
        </p:spPr>
        <p:txBody>
          <a:bodyPr wrap="square">
            <a:spAutoFit/>
          </a:bodyPr>
          <a:lstStyle/>
          <a:p>
            <a:pPr lvl="0" algn="ctr">
              <a:spcAft>
                <a:spcPts val="1000"/>
              </a:spcAft>
              <a:buClr>
                <a:schemeClr val="accent4"/>
              </a:buClr>
              <a:defRPr/>
            </a:pPr>
            <a:r>
              <a:rPr lang="en-US" sz="2800" b="1" dirty="0">
                <a:solidFill>
                  <a:srgbClr val="005A6E"/>
                </a:solidFill>
              </a:rPr>
              <a:t>Hint</a:t>
            </a:r>
            <a:r>
              <a:rPr lang="en-US" sz="2800" b="1" dirty="0">
                <a:solidFill>
                  <a:srgbClr val="005A6E"/>
                </a:solidFill>
                <a:latin typeface="+mj-lt"/>
              </a:rPr>
              <a:t>: </a:t>
            </a:r>
            <a:r>
              <a:rPr lang="en-US" sz="2800" b="1" dirty="0"/>
              <a:t>The answer to each should be yes!</a:t>
            </a:r>
          </a:p>
        </p:txBody>
      </p:sp>
    </p:spTree>
    <p:extLst>
      <p:ext uri="{BB962C8B-B14F-4D97-AF65-F5344CB8AC3E}">
        <p14:creationId xmlns:p14="http://schemas.microsoft.com/office/powerpoint/2010/main" val="3032826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title"/>
          </p:nvPr>
        </p:nvSpPr>
        <p:spPr>
          <a:xfrm>
            <a:off x="1400784" y="-253821"/>
            <a:ext cx="11614825" cy="1325563"/>
          </a:xfrm>
        </p:spPr>
        <p:txBody>
          <a:bodyPr>
            <a:noAutofit/>
          </a:bodyPr>
          <a:lstStyle/>
          <a:p>
            <a:r>
              <a:rPr lang="en-US" sz="4200" b="1" dirty="0">
                <a:solidFill>
                  <a:schemeClr val="bg1"/>
                </a:solidFill>
                <a:latin typeface="+mn-lt"/>
              </a:rPr>
              <a:t>Withdraw From an IRA to Delay Social Security?</a:t>
            </a:r>
          </a:p>
        </p:txBody>
      </p:sp>
      <p:sp>
        <p:nvSpPr>
          <p:cNvPr id="6" name="Text Placeholder 2">
            <a:extLst>
              <a:ext uri="{FF2B5EF4-FFF2-40B4-BE49-F238E27FC236}">
                <a16:creationId xmlns:a16="http://schemas.microsoft.com/office/drawing/2014/main" id="{AA046200-DD66-B14C-818D-3EFE2C527609}"/>
              </a:ext>
            </a:extLst>
          </p:cNvPr>
          <p:cNvSpPr txBox="1">
            <a:spLocks/>
          </p:cNvSpPr>
          <p:nvPr/>
        </p:nvSpPr>
        <p:spPr bwMode="auto">
          <a:xfrm>
            <a:off x="4636187" y="1631576"/>
            <a:ext cx="5724144" cy="49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Franklin Gothic Book"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Franklin Gothic Book"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9pPr>
          </a:lstStyle>
          <a:p>
            <a:pPr marL="0" lvl="0" indent="0" eaLnBrk="1" fontAlgn="auto" hangingPunct="1">
              <a:lnSpc>
                <a:spcPct val="100000"/>
              </a:lnSpc>
              <a:spcAft>
                <a:spcPts val="0"/>
              </a:spcAft>
              <a:buClr>
                <a:schemeClr val="accent4"/>
              </a:buClr>
              <a:buNone/>
              <a:defRPr/>
            </a:pPr>
            <a:r>
              <a:rPr lang="en-US" altLang="en-US" b="1" dirty="0">
                <a:solidFill>
                  <a:srgbClr val="005A6E"/>
                </a:solidFill>
              </a:rPr>
              <a:t>Reports have shown that Social Security is often the cheapest annuity you can “buy.”</a:t>
            </a:r>
          </a:p>
          <a:p>
            <a:pPr marL="292100" lvl="0" indent="-292100" eaLnBrk="1" fontAlgn="auto" hangingPunct="1">
              <a:lnSpc>
                <a:spcPct val="100000"/>
              </a:lnSpc>
              <a:spcAft>
                <a:spcPts val="0"/>
              </a:spcAft>
              <a:buClr>
                <a:schemeClr val="accent4"/>
              </a:buClr>
              <a:defRPr/>
            </a:pPr>
            <a:r>
              <a:rPr lang="en-US" altLang="en-US" dirty="0"/>
              <a:t>Price = Other assets used to delay Social Security</a:t>
            </a:r>
          </a:p>
          <a:p>
            <a:pPr marL="292100" lvl="0" indent="-292100" eaLnBrk="1" fontAlgn="auto" hangingPunct="1">
              <a:lnSpc>
                <a:spcPct val="100000"/>
              </a:lnSpc>
              <a:spcAft>
                <a:spcPts val="0"/>
              </a:spcAft>
              <a:buClr>
                <a:schemeClr val="accent4"/>
              </a:buClr>
              <a:defRPr/>
            </a:pPr>
            <a:r>
              <a:rPr lang="en-US" altLang="en-US" dirty="0"/>
              <a:t>Annuity bought = Difference in monthly benefits by delaying Social Security</a:t>
            </a:r>
          </a:p>
          <a:p>
            <a:pPr lvl="0" eaLnBrk="1" fontAlgn="auto" hangingPunct="1">
              <a:lnSpc>
                <a:spcPct val="100000"/>
              </a:lnSpc>
              <a:spcAft>
                <a:spcPts val="0"/>
              </a:spcAft>
              <a:buClr>
                <a:schemeClr val="accent4"/>
              </a:buClr>
              <a:defRPr/>
            </a:pPr>
            <a:endParaRPr lang="en-US" altLang="en-US" dirty="0"/>
          </a:p>
          <a:p>
            <a:pPr marL="0" lvl="0" indent="0" eaLnBrk="1" fontAlgn="auto" hangingPunct="1">
              <a:lnSpc>
                <a:spcPct val="100000"/>
              </a:lnSpc>
              <a:spcAft>
                <a:spcPts val="0"/>
              </a:spcAft>
              <a:buClr>
                <a:schemeClr val="accent4"/>
              </a:buClr>
              <a:buNone/>
              <a:defRPr/>
            </a:pPr>
            <a:r>
              <a:rPr lang="en-US" altLang="en-US" b="1" dirty="0">
                <a:solidFill>
                  <a:srgbClr val="005A6E"/>
                </a:solidFill>
              </a:rPr>
              <a:t>Social Security benefits are generally more tax-efficient than IRA withdrawals.</a:t>
            </a:r>
          </a:p>
          <a:p>
            <a:pPr marL="292100" lvl="0" indent="-292100" eaLnBrk="1" fontAlgn="auto" hangingPunct="1">
              <a:lnSpc>
                <a:spcPct val="100000"/>
              </a:lnSpc>
              <a:spcAft>
                <a:spcPts val="0"/>
              </a:spcAft>
              <a:buClr>
                <a:schemeClr val="accent4"/>
              </a:buClr>
              <a:defRPr/>
            </a:pPr>
            <a:r>
              <a:rPr lang="en-US" altLang="en-US" dirty="0"/>
              <a:t>At least 15% of Social Security benefits you receive will be tax-free.</a:t>
            </a:r>
          </a:p>
        </p:txBody>
      </p:sp>
      <p:pic>
        <p:nvPicPr>
          <p:cNvPr id="5122" name="Picture 2" descr="Social Security Administration - Wikipedia">
            <a:extLst>
              <a:ext uri="{FF2B5EF4-FFF2-40B4-BE49-F238E27FC236}">
                <a16:creationId xmlns:a16="http://schemas.microsoft.com/office/drawing/2014/main" id="{F7C6847E-A1D4-D718-4FB4-D27948478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64" y="2306232"/>
            <a:ext cx="3006299" cy="301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05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B73A23-BA57-4158-8694-583989EB2DE2}"/>
              </a:ext>
            </a:extLst>
          </p:cNvPr>
          <p:cNvSpPr txBox="1"/>
          <p:nvPr/>
        </p:nvSpPr>
        <p:spPr>
          <a:xfrm>
            <a:off x="451253" y="1305634"/>
            <a:ext cx="11157088" cy="5262979"/>
          </a:xfrm>
          <a:prstGeom prst="rect">
            <a:avLst/>
          </a:prstGeom>
          <a:noFill/>
        </p:spPr>
        <p:txBody>
          <a:bodyPr wrap="square" rtlCol="0">
            <a:spAutoFit/>
          </a:bodyPr>
          <a:lstStyle/>
          <a:p>
            <a:pPr marL="285750" marR="457200" lvl="0" indent="-285750">
              <a:spcBef>
                <a:spcPts val="0"/>
              </a:spcBef>
              <a:spcAft>
                <a:spcPts val="0"/>
              </a:spcAft>
              <a:buFont typeface="Wingdings" panose="05000000000000000000" pitchFamily="2" charset="2"/>
              <a:buChar char="q"/>
              <a:tabLst>
                <a:tab pos="-1600200" algn="l"/>
                <a:tab pos="64008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To claim at age 62, Full Retirement Age, 70, or any age in between?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85750" marR="457200" lvl="0" indent="-285750">
              <a:spcBef>
                <a:spcPts val="0"/>
              </a:spcBef>
              <a:spcAft>
                <a:spcPts val="0"/>
              </a:spcAft>
              <a:buFont typeface="Wingdings" panose="05000000000000000000" pitchFamily="2" charset="2"/>
              <a:buChar char="q"/>
              <a:tabLst>
                <a:tab pos="-160020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85750" marR="457200" lvl="0" indent="-285750">
              <a:spcBef>
                <a:spcPts val="0"/>
              </a:spcBef>
              <a:spcAft>
                <a:spcPts val="0"/>
              </a:spcAft>
              <a:buFont typeface="Wingdings" panose="05000000000000000000" pitchFamily="2" charset="2"/>
              <a:buChar char="q"/>
              <a:tabLst>
                <a:tab pos="-160020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Widows/Widower Benefits – Considering your spouse is vital when determining a claiming strategy.</a:t>
            </a:r>
          </a:p>
          <a:p>
            <a:pPr marL="285750" marR="457200" lvl="0" indent="-285750">
              <a:spcBef>
                <a:spcPts val="0"/>
              </a:spcBef>
              <a:spcAft>
                <a:spcPts val="0"/>
              </a:spcAft>
              <a:buFont typeface="Wingdings" panose="05000000000000000000" pitchFamily="2" charset="2"/>
              <a:buChar char="q"/>
              <a:tabLst>
                <a:tab pos="-160020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85750" marR="457200" lvl="0" indent="-285750">
              <a:spcBef>
                <a:spcPts val="0"/>
              </a:spcBef>
              <a:spcAft>
                <a:spcPts val="0"/>
              </a:spcAft>
              <a:buFont typeface="Wingdings" panose="05000000000000000000" pitchFamily="2" charset="2"/>
              <a:buChar char="q"/>
              <a:tabLst>
                <a:tab pos="-160020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Cost of Living Adjustments – Increases happen but are not predictable. </a:t>
            </a:r>
          </a:p>
          <a:p>
            <a:pPr marL="285750" marR="457200" lvl="0" indent="-285750">
              <a:spcBef>
                <a:spcPts val="0"/>
              </a:spcBef>
              <a:spcAft>
                <a:spcPts val="0"/>
              </a:spcAft>
              <a:buFont typeface="Wingdings" panose="05000000000000000000" pitchFamily="2" charset="2"/>
              <a:buChar char="q"/>
              <a:tabLst>
                <a:tab pos="-160020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85750" marR="457200" lvl="0" indent="-285750">
              <a:spcBef>
                <a:spcPts val="0"/>
              </a:spcBef>
              <a:spcAft>
                <a:spcPts val="0"/>
              </a:spcAft>
              <a:buFont typeface="Wingdings" panose="05000000000000000000" pitchFamily="2" charset="2"/>
              <a:buChar char="q"/>
              <a:tabLst>
                <a:tab pos="-160020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Taxes – Your benefits will likely be 85% taxable on the Federal level. California won’t tax your Social Security benefits, but other states might.</a:t>
            </a:r>
          </a:p>
          <a:p>
            <a:pPr marL="285750" marR="457200" lvl="0" indent="-285750">
              <a:spcBef>
                <a:spcPts val="0"/>
              </a:spcBef>
              <a:spcAft>
                <a:spcPts val="0"/>
              </a:spcAft>
              <a:buFont typeface="Wingdings" panose="05000000000000000000" pitchFamily="2" charset="2"/>
              <a:buChar char="q"/>
              <a:tabLst>
                <a:tab pos="-160020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85750" marR="457200" lvl="0" indent="-285750">
              <a:spcBef>
                <a:spcPts val="0"/>
              </a:spcBef>
              <a:spcAft>
                <a:spcPts val="0"/>
              </a:spcAft>
              <a:buFont typeface="Wingdings" panose="05000000000000000000" pitchFamily="2" charset="2"/>
              <a:buChar char="q"/>
              <a:tabLst>
                <a:tab pos="-160020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Windfall Elimination Provision – Will your pension reduce or eliminate your Social Security benefits? </a:t>
            </a:r>
          </a:p>
          <a:p>
            <a:pPr marL="285750" marR="457200" lvl="0" indent="-285750">
              <a:spcBef>
                <a:spcPts val="0"/>
              </a:spcBef>
              <a:spcAft>
                <a:spcPts val="0"/>
              </a:spcAft>
              <a:buFont typeface="Wingdings" panose="05000000000000000000" pitchFamily="2" charset="2"/>
              <a:buChar char="q"/>
              <a:tabLst>
                <a:tab pos="-160020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285750" marR="457200" lvl="0" indent="-285750">
              <a:spcBef>
                <a:spcPts val="0"/>
              </a:spcBef>
              <a:spcAft>
                <a:spcPts val="0"/>
              </a:spcAft>
              <a:buFont typeface="Wingdings" panose="05000000000000000000" pitchFamily="2" charset="2"/>
              <a:buChar char="q"/>
              <a:tabLst>
                <a:tab pos="-160020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Social Security Analyzer – Break Even Analysis and Claiming Strategy outline.</a:t>
            </a:r>
          </a:p>
        </p:txBody>
      </p:sp>
      <p:sp>
        <p:nvSpPr>
          <p:cNvPr id="5" name="TextBox 4">
            <a:extLst>
              <a:ext uri="{FF2B5EF4-FFF2-40B4-BE49-F238E27FC236}">
                <a16:creationId xmlns:a16="http://schemas.microsoft.com/office/drawing/2014/main" id="{A622C01B-E02F-5846-B1B7-2CF3CFEDA651}"/>
              </a:ext>
            </a:extLst>
          </p:cNvPr>
          <p:cNvSpPr txBox="1"/>
          <p:nvPr/>
        </p:nvSpPr>
        <p:spPr>
          <a:xfrm>
            <a:off x="3706776" y="-4524"/>
            <a:ext cx="8395044" cy="738664"/>
          </a:xfrm>
          <a:prstGeom prst="rect">
            <a:avLst/>
          </a:prstGeom>
          <a:noFill/>
        </p:spPr>
        <p:txBody>
          <a:bodyPr wrap="square" rtlCol="0">
            <a:spAutoFit/>
          </a:bodyPr>
          <a:lstStyle/>
          <a:p>
            <a:pPr algn="ctr"/>
            <a:r>
              <a:rPr lang="en-US" sz="4200" b="1" dirty="0">
                <a:solidFill>
                  <a:schemeClr val="bg1"/>
                </a:solidFill>
              </a:rPr>
              <a:t>Social Security &amp; Claiming Strategies</a:t>
            </a:r>
          </a:p>
        </p:txBody>
      </p:sp>
    </p:spTree>
    <p:extLst>
      <p:ext uri="{BB962C8B-B14F-4D97-AF65-F5344CB8AC3E}">
        <p14:creationId xmlns:p14="http://schemas.microsoft.com/office/powerpoint/2010/main" val="29720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CCEED54-4502-4620-A93F-4B63DD4D8A51}"/>
              </a:ext>
            </a:extLst>
          </p:cNvPr>
          <p:cNvPicPr>
            <a:picLocks noChangeAspect="1"/>
          </p:cNvPicPr>
          <p:nvPr/>
        </p:nvPicPr>
        <p:blipFill rotWithShape="1">
          <a:blip r:embed="rId3"/>
          <a:srcRect l="4584" t="5069" r="8757" b="12672"/>
          <a:stretch/>
        </p:blipFill>
        <p:spPr>
          <a:xfrm>
            <a:off x="607205" y="1431368"/>
            <a:ext cx="9524023" cy="5085261"/>
          </a:xfrm>
          <a:prstGeom prst="rect">
            <a:avLst/>
          </a:prstGeom>
        </p:spPr>
      </p:pic>
      <p:sp>
        <p:nvSpPr>
          <p:cNvPr id="4" name="TextBox 3">
            <a:extLst>
              <a:ext uri="{FF2B5EF4-FFF2-40B4-BE49-F238E27FC236}">
                <a16:creationId xmlns:a16="http://schemas.microsoft.com/office/drawing/2014/main" id="{92F35173-F2FC-3B4B-B326-68FD1B907FB8}"/>
              </a:ext>
            </a:extLst>
          </p:cNvPr>
          <p:cNvSpPr txBox="1"/>
          <p:nvPr/>
        </p:nvSpPr>
        <p:spPr>
          <a:xfrm>
            <a:off x="1425388" y="-27961"/>
            <a:ext cx="12695337" cy="738664"/>
          </a:xfrm>
          <a:prstGeom prst="rect">
            <a:avLst/>
          </a:prstGeom>
          <a:noFill/>
        </p:spPr>
        <p:txBody>
          <a:bodyPr wrap="square" rtlCol="0">
            <a:spAutoFit/>
          </a:bodyPr>
          <a:lstStyle/>
          <a:p>
            <a:pPr algn="ctr"/>
            <a:r>
              <a:rPr lang="en-US" sz="4200" b="1" dirty="0">
                <a:solidFill>
                  <a:schemeClr val="bg1"/>
                </a:solidFill>
              </a:rPr>
              <a:t>Recreating a Paycheck in Retirement</a:t>
            </a:r>
          </a:p>
        </p:txBody>
      </p:sp>
      <p:pic>
        <p:nvPicPr>
          <p:cNvPr id="10242" name="Picture 2" descr="Retirement Cash Flow Calculator ...">
            <a:extLst>
              <a:ext uri="{FF2B5EF4-FFF2-40B4-BE49-F238E27FC236}">
                <a16:creationId xmlns:a16="http://schemas.microsoft.com/office/drawing/2014/main" id="{D895539C-8219-50BF-DDD4-FA2CF3D40A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27" b="9839"/>
          <a:stretch/>
        </p:blipFill>
        <p:spPr bwMode="auto">
          <a:xfrm>
            <a:off x="6006602" y="1132884"/>
            <a:ext cx="2446800" cy="195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0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B73A23-BA57-4158-8694-583989EB2DE2}"/>
              </a:ext>
            </a:extLst>
          </p:cNvPr>
          <p:cNvSpPr txBox="1"/>
          <p:nvPr/>
        </p:nvSpPr>
        <p:spPr>
          <a:xfrm>
            <a:off x="3832812" y="1376207"/>
            <a:ext cx="7610961" cy="5262979"/>
          </a:xfrm>
          <a:prstGeom prst="rect">
            <a:avLst/>
          </a:prstGeom>
          <a:noFill/>
        </p:spPr>
        <p:txBody>
          <a:bodyPr wrap="square" rtlCol="0">
            <a:spAutoFit/>
          </a:bodyPr>
          <a:lstStyle/>
          <a:p>
            <a:pPr marL="342900" marR="457200" lvl="0" indent="-342900">
              <a:spcBef>
                <a:spcPts val="0"/>
              </a:spcBef>
              <a:spcAft>
                <a:spcPts val="0"/>
              </a:spcAft>
              <a:buFont typeface="Wingdings" panose="05000000000000000000" pitchFamily="2" charset="2"/>
              <a:buChar char="q"/>
              <a:tabLst>
                <a:tab pos="0" algn="l"/>
                <a:tab pos="1485900" algn="l"/>
                <a:tab pos="64008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Income from Social Security, Pensions, Annuities, Traditional IRAs, 401(k)s and other retirement plans is taxable.</a:t>
            </a:r>
          </a:p>
          <a:p>
            <a:pPr marL="342900" marR="457200" lvl="0" indent="-342900">
              <a:spcBef>
                <a:spcPts val="0"/>
              </a:spcBef>
              <a:spcAft>
                <a:spcPts val="0"/>
              </a:spcAft>
              <a:buFont typeface="Wingdings" panose="05000000000000000000" pitchFamily="2" charset="2"/>
              <a:buChar char="q"/>
              <a:tabLst>
                <a:tab pos="0" algn="l"/>
                <a:tab pos="148590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800100" marR="457200" lvl="1" indent="-342900">
              <a:buFont typeface="Arial" panose="020B0604020202020204" pitchFamily="34" charset="0"/>
              <a:buChar char="•"/>
              <a:tabLst>
                <a:tab pos="0" algn="l"/>
                <a:tab pos="1485900" algn="l"/>
                <a:tab pos="64008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RMDs and Qualified Charitable Distributions.</a:t>
            </a:r>
          </a:p>
          <a:p>
            <a:pPr marL="800100" marR="457200" lvl="1" indent="-342900">
              <a:buFont typeface="Arial" panose="020B0604020202020204" pitchFamily="34" charset="0"/>
              <a:buChar char="•"/>
              <a:tabLst>
                <a:tab pos="0" algn="l"/>
                <a:tab pos="148590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Annuities – Distributions may be partially taxable.</a:t>
            </a:r>
          </a:p>
          <a:p>
            <a:pPr marL="800100" marR="457200" lvl="1" indent="-342900">
              <a:buFont typeface="Arial" panose="020B0604020202020204" pitchFamily="34" charset="0"/>
              <a:buChar char="•"/>
              <a:tabLst>
                <a:tab pos="0" algn="l"/>
                <a:tab pos="1485900" algn="l"/>
                <a:tab pos="64008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Social Security – May be 0%, 50%, or 85% taxable. </a:t>
            </a:r>
          </a:p>
          <a:p>
            <a:pPr marL="342900" marR="457200" lvl="0" indent="-342900">
              <a:spcBef>
                <a:spcPts val="0"/>
              </a:spcBef>
              <a:spcAft>
                <a:spcPts val="0"/>
              </a:spcAft>
              <a:buFont typeface="Wingdings" panose="05000000000000000000" pitchFamily="2" charset="2"/>
              <a:buChar char="q"/>
              <a:tabLst>
                <a:tab pos="0" algn="l"/>
                <a:tab pos="148590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457200" lvl="0" indent="-342900">
              <a:spcBef>
                <a:spcPts val="0"/>
              </a:spcBef>
              <a:spcAft>
                <a:spcPts val="0"/>
              </a:spcAft>
              <a:buFont typeface="Wingdings" panose="05000000000000000000" pitchFamily="2" charset="2"/>
              <a:buChar char="q"/>
              <a:tabLst>
                <a:tab pos="0" algn="l"/>
                <a:tab pos="1485900" algn="l"/>
                <a:tab pos="64008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Roth IRAs provide tax-free income.</a:t>
            </a:r>
          </a:p>
          <a:p>
            <a:pPr marR="457200" lvl="0">
              <a:spcBef>
                <a:spcPts val="0"/>
              </a:spcBef>
              <a:spcAft>
                <a:spcPts val="0"/>
              </a:spcAft>
              <a:tabLst>
                <a:tab pos="0" algn="l"/>
                <a:tab pos="1485900" algn="l"/>
                <a:tab pos="640080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457200" lvl="0" indent="-342900">
              <a:spcBef>
                <a:spcPts val="0"/>
              </a:spcBef>
              <a:spcAft>
                <a:spcPts val="0"/>
              </a:spcAft>
              <a:buFont typeface="Wingdings" panose="05000000000000000000" pitchFamily="2" charset="2"/>
              <a:buChar char="q"/>
              <a:tabLst>
                <a:tab pos="0" algn="l"/>
                <a:tab pos="6400800" algn="l"/>
              </a:tabLst>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Medicare Part B – Your premiums are based on your taxable income.</a:t>
            </a:r>
          </a:p>
          <a:p>
            <a:pPr marL="800100" marR="457200" lvl="1" indent="-342900">
              <a:buFont typeface="Arial" panose="020B0604020202020204" pitchFamily="34" charset="0"/>
              <a:buChar char="•"/>
              <a:tabLst>
                <a:tab pos="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Let’s see how your income may impact your costs!</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D447A2C-1C8D-AC4C-861D-DDFE9D2DD98E}"/>
              </a:ext>
            </a:extLst>
          </p:cNvPr>
          <p:cNvSpPr txBox="1"/>
          <p:nvPr/>
        </p:nvSpPr>
        <p:spPr>
          <a:xfrm>
            <a:off x="5821968" y="109427"/>
            <a:ext cx="8395044" cy="738664"/>
          </a:xfrm>
          <a:prstGeom prst="rect">
            <a:avLst/>
          </a:prstGeom>
          <a:noFill/>
        </p:spPr>
        <p:txBody>
          <a:bodyPr wrap="square" rtlCol="0">
            <a:spAutoFit/>
          </a:bodyPr>
          <a:lstStyle/>
          <a:p>
            <a:pPr algn="ctr"/>
            <a:r>
              <a:rPr lang="en-US" sz="4200" b="1" dirty="0">
                <a:solidFill>
                  <a:schemeClr val="bg1"/>
                </a:solidFill>
              </a:rPr>
              <a:t>Taxes &amp; Medicare</a:t>
            </a:r>
          </a:p>
        </p:txBody>
      </p:sp>
      <p:pic>
        <p:nvPicPr>
          <p:cNvPr id="6148" name="Picture 4" descr="Medicare Coverage Stock Vector Illustration and Royalty Free Medicare  Coverage Clipart">
            <a:extLst>
              <a:ext uri="{FF2B5EF4-FFF2-40B4-BE49-F238E27FC236}">
                <a16:creationId xmlns:a16="http://schemas.microsoft.com/office/drawing/2014/main" id="{BBE20BBF-4F19-B5C6-B43B-F24B61FCC2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89" r="14593"/>
          <a:stretch/>
        </p:blipFill>
        <p:spPr bwMode="auto">
          <a:xfrm>
            <a:off x="810638" y="1789770"/>
            <a:ext cx="3086911"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0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9A0A8-A622-44D0-9E89-507DA3D578FF}"/>
              </a:ext>
            </a:extLst>
          </p:cNvPr>
          <p:cNvSpPr txBox="1"/>
          <p:nvPr/>
        </p:nvSpPr>
        <p:spPr>
          <a:xfrm>
            <a:off x="770022" y="2060243"/>
            <a:ext cx="10354033" cy="357020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dirty="0">
                <a:latin typeface="Calibri" panose="020F0502020204030204" pitchFamily="34" charset="0"/>
              </a:rPr>
              <a:t>This document is for information purposes only. Brio Consultants, LLC is an independent SEC-registered investment adviser. SEC registration does not constitute an endorsement by the SEC nor does it indicate a particular level of skill or ability. Brio Financial Group is an assumed business name of Brio Consultants, LLC. Neither the information nor the opinions expressed herein constitutes an offer or solicitation to buy or sell any investments or to make any investment decision. Please refer to the firm’s form ADV for more information. Past performance is no guarantee of future results, and political and economic risks may lead to significant losses, including complete loss, for investors. Advisory services are only offered to clients or prospective clients where Brio Financial Group and its representatives are properly licensed or exempt from licensure. Hypothetical returns do not factor the advisory fees charged by Brio Financial Group. Actual portfolio(s) may not resemble any of hypothetical allocation examples based on a variety of factors including but not limited to those listed above. Any distribution or copying of this communication is strictly prohibited. No offer to purchase or sell securities is being made in this communication. The information set forth herein was obtained from sources which we believe reliable, but we do not guarantee its accuracy. Overall account performance cannot and should not be extrapolated from any examples or illustrations given. This material is being provided for informational purposes only and nothing herein constitutes investment, legal, accounting or tax advice, or a recommendation to buy, sell, or hold a security. Neither the information nor the opinions expressed herein should be used to make any investment decision. Consultations with CPA’s or Estate Planning Attorneys regarding taxes and issues relating to estates or beneficiaries  are recommended. Past performance is no guarantee of future results. For further information about this presentation, please contact us. </a:t>
            </a:r>
            <a:endParaRPr lang="en-US" sz="1400" dirty="0"/>
          </a:p>
        </p:txBody>
      </p:sp>
      <p:sp>
        <p:nvSpPr>
          <p:cNvPr id="3" name="TextBox 2">
            <a:extLst>
              <a:ext uri="{FF2B5EF4-FFF2-40B4-BE49-F238E27FC236}">
                <a16:creationId xmlns:a16="http://schemas.microsoft.com/office/drawing/2014/main" id="{ADE521C1-D776-47A0-9883-2691C794EF06}"/>
              </a:ext>
            </a:extLst>
          </p:cNvPr>
          <p:cNvSpPr txBox="1"/>
          <p:nvPr/>
        </p:nvSpPr>
        <p:spPr>
          <a:xfrm>
            <a:off x="2344440" y="1175657"/>
            <a:ext cx="4682003"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dirty="0">
                <a:latin typeface="Times New Roman" panose="02020603050405020304" pitchFamily="18" charset="0"/>
              </a:rPr>
              <a:t> </a:t>
            </a:r>
            <a:endParaRPr lang="en-US" sz="1400" dirty="0">
              <a:solidFill>
                <a:srgbClr val="0C3353"/>
              </a:solidFill>
            </a:endParaRPr>
          </a:p>
        </p:txBody>
      </p:sp>
      <p:sp>
        <p:nvSpPr>
          <p:cNvPr id="4" name="TextBox 3">
            <a:extLst>
              <a:ext uri="{FF2B5EF4-FFF2-40B4-BE49-F238E27FC236}">
                <a16:creationId xmlns:a16="http://schemas.microsoft.com/office/drawing/2014/main" id="{2F3FC231-11C7-4768-B370-05DB87ACB94B}"/>
              </a:ext>
            </a:extLst>
          </p:cNvPr>
          <p:cNvSpPr txBox="1"/>
          <p:nvPr/>
        </p:nvSpPr>
        <p:spPr>
          <a:xfrm>
            <a:off x="6906834" y="-19014"/>
            <a:ext cx="6760603" cy="73866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200" b="1" dirty="0">
                <a:solidFill>
                  <a:schemeClr val="bg1"/>
                </a:solidFill>
                <a:latin typeface="Calibri" panose="020F0502020204030204" pitchFamily="34" charset="0"/>
                <a:ea typeface="Calibri" panose="020F0502020204030204" pitchFamily="34" charset="0"/>
                <a:cs typeface="Calibri" panose="020F0502020204030204" pitchFamily="34" charset="0"/>
              </a:rPr>
              <a:t>Important Information</a:t>
            </a:r>
          </a:p>
        </p:txBody>
      </p:sp>
    </p:spTree>
    <p:extLst>
      <p:ext uri="{BB962C8B-B14F-4D97-AF65-F5344CB8AC3E}">
        <p14:creationId xmlns:p14="http://schemas.microsoft.com/office/powerpoint/2010/main" val="24286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C199-EA51-44F7-40FE-A36B124FF47B}"/>
              </a:ext>
            </a:extLst>
          </p:cNvPr>
          <p:cNvSpPr>
            <a:spLocks noGrp="1"/>
          </p:cNvSpPr>
          <p:nvPr>
            <p:ph type="title"/>
          </p:nvPr>
        </p:nvSpPr>
        <p:spPr>
          <a:xfrm>
            <a:off x="4490344" y="176796"/>
            <a:ext cx="10515600" cy="715530"/>
          </a:xfrm>
        </p:spPr>
        <p:txBody>
          <a:bodyPr>
            <a:normAutofit fontScale="90000"/>
          </a:bodyPr>
          <a:lstStyle/>
          <a:p>
            <a:r>
              <a:rPr lang="en-US" sz="2800" b="1" i="0" u="none" strike="noStrike" baseline="0" dirty="0">
                <a:solidFill>
                  <a:schemeClr val="bg1"/>
                </a:solidFill>
                <a:latin typeface="Arial" panose="020B0604020202020204" pitchFamily="34" charset="0"/>
              </a:rPr>
              <a:t>2023 Medicare Part B Premium Costs &amp; IRMAA </a:t>
            </a:r>
            <a:br>
              <a:rPr lang="en-US" sz="2800" b="0" i="0" u="none" strike="noStrike" baseline="0" dirty="0">
                <a:solidFill>
                  <a:srgbClr val="000000"/>
                </a:solidFill>
                <a:latin typeface="Arial" panose="020B0604020202020204" pitchFamily="34" charset="0"/>
              </a:rPr>
            </a:br>
            <a:endParaRPr lang="en-US" sz="2800" dirty="0"/>
          </a:p>
        </p:txBody>
      </p:sp>
      <p:pic>
        <p:nvPicPr>
          <p:cNvPr id="7170" name="Picture 2">
            <a:extLst>
              <a:ext uri="{FF2B5EF4-FFF2-40B4-BE49-F238E27FC236}">
                <a16:creationId xmlns:a16="http://schemas.microsoft.com/office/drawing/2014/main" id="{FC3FBB04-D921-8A5F-9DA3-1A319EF88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6" y="1"/>
            <a:ext cx="12237396" cy="6967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62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BD4F03-D72E-1429-287C-5F5C1DD91007}"/>
              </a:ext>
            </a:extLst>
          </p:cNvPr>
          <p:cNvSpPr>
            <a:spLocks noGrp="1"/>
          </p:cNvSpPr>
          <p:nvPr>
            <p:ph type="title"/>
          </p:nvPr>
        </p:nvSpPr>
        <p:spPr>
          <a:xfrm>
            <a:off x="7627502" y="254985"/>
            <a:ext cx="5139032" cy="715530"/>
          </a:xfrm>
        </p:spPr>
        <p:txBody>
          <a:bodyPr>
            <a:normAutofit fontScale="90000"/>
          </a:bodyPr>
          <a:lstStyle/>
          <a:p>
            <a:r>
              <a:rPr lang="en-US" sz="4700" b="1" i="0" u="none" strike="noStrike" baseline="0" dirty="0">
                <a:solidFill>
                  <a:schemeClr val="bg1"/>
                </a:solidFill>
                <a:latin typeface="+mn-lt"/>
              </a:rPr>
              <a:t>Medicare Penalties </a:t>
            </a:r>
            <a:br>
              <a:rPr lang="en-US" sz="2800" b="0" i="0" u="none" strike="noStrike" baseline="0" dirty="0">
                <a:latin typeface="Arial" panose="020B0604020202020204" pitchFamily="34" charset="0"/>
              </a:rPr>
            </a:br>
            <a:endParaRPr lang="en-US" sz="2800" dirty="0"/>
          </a:p>
        </p:txBody>
      </p:sp>
      <p:pic>
        <p:nvPicPr>
          <p:cNvPr id="9220" name="Picture 4" descr="medicare part b late enrollment penalty">
            <a:extLst>
              <a:ext uri="{FF2B5EF4-FFF2-40B4-BE49-F238E27FC236}">
                <a16:creationId xmlns:a16="http://schemas.microsoft.com/office/drawing/2014/main" id="{41162A53-BA3E-77DB-5177-859E6CA062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69"/>
          <a:stretch/>
        </p:blipFill>
        <p:spPr bwMode="auto">
          <a:xfrm>
            <a:off x="1219200" y="1270771"/>
            <a:ext cx="8229599" cy="507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08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BD4F03-D72E-1429-287C-5F5C1DD91007}"/>
              </a:ext>
            </a:extLst>
          </p:cNvPr>
          <p:cNvSpPr>
            <a:spLocks noGrp="1"/>
          </p:cNvSpPr>
          <p:nvPr>
            <p:ph type="title"/>
          </p:nvPr>
        </p:nvSpPr>
        <p:spPr>
          <a:xfrm>
            <a:off x="788355" y="1910036"/>
            <a:ext cx="6592184" cy="715530"/>
          </a:xfrm>
        </p:spPr>
        <p:txBody>
          <a:bodyPr>
            <a:normAutofit fontScale="90000"/>
          </a:bodyPr>
          <a:lstStyle/>
          <a:p>
            <a:r>
              <a:rPr lang="en-US" sz="2800" b="1" i="0" u="none" strike="noStrike" baseline="0" dirty="0">
                <a:solidFill>
                  <a:schemeClr val="bg1"/>
                </a:solidFill>
                <a:latin typeface="Arial" panose="020B0604020202020204" pitchFamily="34" charset="0"/>
              </a:rPr>
              <a:t>Medicare Penalties </a:t>
            </a:r>
            <a:br>
              <a:rPr lang="en-US" sz="2800" b="0" i="0" u="none" strike="noStrike" baseline="0" dirty="0">
                <a:latin typeface="Arial" panose="020B0604020202020204" pitchFamily="34" charset="0"/>
              </a:rPr>
            </a:br>
            <a:endParaRPr lang="en-US" sz="2800" dirty="0"/>
          </a:p>
        </p:txBody>
      </p:sp>
      <p:pic>
        <p:nvPicPr>
          <p:cNvPr id="9218" name="Picture 2" descr="2024 Medicare Part D Late Enrollment Penalty">
            <a:extLst>
              <a:ext uri="{FF2B5EF4-FFF2-40B4-BE49-F238E27FC236}">
                <a16:creationId xmlns:a16="http://schemas.microsoft.com/office/drawing/2014/main" id="{E88AA536-C414-D434-187F-6B356B9159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58" r="987"/>
          <a:stretch/>
        </p:blipFill>
        <p:spPr bwMode="auto">
          <a:xfrm>
            <a:off x="512036" y="2029838"/>
            <a:ext cx="11342738" cy="3557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149F25-45BA-C142-BFF9-FFFDA0D57D13}"/>
              </a:ext>
            </a:extLst>
          </p:cNvPr>
          <p:cNvSpPr txBox="1">
            <a:spLocks/>
          </p:cNvSpPr>
          <p:nvPr/>
        </p:nvSpPr>
        <p:spPr>
          <a:xfrm>
            <a:off x="7685811" y="352885"/>
            <a:ext cx="5139032" cy="71553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200" b="1" dirty="0">
                <a:solidFill>
                  <a:schemeClr val="bg1"/>
                </a:solidFill>
                <a:latin typeface="+mn-lt"/>
              </a:rPr>
              <a:t>Medicare Penalties </a:t>
            </a:r>
            <a:br>
              <a:rPr lang="en-US" sz="4200" dirty="0">
                <a:latin typeface="Arial" panose="020B0604020202020204" pitchFamily="34" charset="0"/>
              </a:rPr>
            </a:br>
            <a:endParaRPr lang="en-US" sz="4200" dirty="0"/>
          </a:p>
        </p:txBody>
      </p:sp>
    </p:spTree>
    <p:extLst>
      <p:ext uri="{BB962C8B-B14F-4D97-AF65-F5344CB8AC3E}">
        <p14:creationId xmlns:p14="http://schemas.microsoft.com/office/powerpoint/2010/main" val="186280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51659A-C757-444F-89C1-AE0E5D4612B0}"/>
              </a:ext>
            </a:extLst>
          </p:cNvPr>
          <p:cNvSpPr txBox="1"/>
          <p:nvPr/>
        </p:nvSpPr>
        <p:spPr>
          <a:xfrm>
            <a:off x="6095998" y="0"/>
            <a:ext cx="8258175" cy="769441"/>
          </a:xfrm>
          <a:prstGeom prst="rect">
            <a:avLst/>
          </a:prstGeom>
          <a:noFill/>
        </p:spPr>
        <p:txBody>
          <a:bodyPr wrap="square" rtlCol="0">
            <a:spAutoFit/>
          </a:bodyPr>
          <a:lstStyle/>
          <a:p>
            <a:pPr marL="457200" marR="457200" algn="ctr">
              <a:spcBef>
                <a:spcPts val="0"/>
              </a:spcBef>
              <a:spcAft>
                <a:spcPts val="0"/>
              </a:spcAft>
              <a:tabLst>
                <a:tab pos="0" algn="l"/>
                <a:tab pos="1371600" algn="l"/>
                <a:tab pos="6400800" algn="l"/>
              </a:tabLst>
            </a:pPr>
            <a:r>
              <a:rPr lang="en-US" sz="4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Call to Action</a:t>
            </a:r>
            <a:endParaRPr lang="en-US" sz="4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DB73A23-BA57-4158-8694-583989EB2DE2}"/>
              </a:ext>
            </a:extLst>
          </p:cNvPr>
          <p:cNvSpPr txBox="1"/>
          <p:nvPr/>
        </p:nvSpPr>
        <p:spPr>
          <a:xfrm>
            <a:off x="4307810" y="2268024"/>
            <a:ext cx="7521024" cy="3323987"/>
          </a:xfrm>
          <a:prstGeom prst="rect">
            <a:avLst/>
          </a:prstGeom>
          <a:noFill/>
        </p:spPr>
        <p:txBody>
          <a:bodyPr wrap="square" rtlCol="0">
            <a:spAutoFit/>
          </a:bodyPr>
          <a:lstStyle/>
          <a:p>
            <a:pPr marL="1543050" marR="457200" indent="-285750">
              <a:buFont typeface="Wingdings" panose="05000000000000000000" pitchFamily="2" charset="2"/>
              <a:buChar char="q"/>
              <a:tabLst>
                <a:tab pos="0" algn="l"/>
                <a:tab pos="1371600" algn="l"/>
                <a:tab pos="6400800" algn="l"/>
              </a:tabLs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457200" indent="-342900">
              <a:buFont typeface="Wingdings" panose="05000000000000000000" pitchFamily="2" charset="2"/>
              <a:buChar char="q"/>
              <a:tabLst>
                <a:tab pos="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Let your Brio Financial Group advisor quarterback your retirement income planning team.</a:t>
            </a:r>
          </a:p>
          <a:p>
            <a:pPr marL="342900" marR="457200" indent="-342900">
              <a:buFont typeface="Wingdings" panose="05000000000000000000" pitchFamily="2" charset="2"/>
              <a:buChar char="q"/>
              <a:tabLst>
                <a:tab pos="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800100" marR="457200" lvl="1" indent="-342900">
              <a:buFont typeface="Wingdings" panose="05000000000000000000" pitchFamily="2" charset="2"/>
              <a:buChar char="q"/>
              <a:tabLst>
                <a:tab pos="0" algn="l"/>
                <a:tab pos="6400800" algn="l"/>
              </a:tabLst>
            </a:pPr>
            <a:r>
              <a:rPr lang="en-US" sz="2400" dirty="0">
                <a:latin typeface="Calibri" panose="020F0502020204030204" pitchFamily="34" charset="0"/>
                <a:ea typeface="Times New Roman" panose="02020603050405020304" pitchFamily="18" charset="0"/>
                <a:cs typeface="Times New Roman" panose="02020603050405020304" pitchFamily="18" charset="0"/>
              </a:rPr>
              <a:t>Utilize a CPA to help with retirement income tax planning.</a:t>
            </a:r>
          </a:p>
          <a:p>
            <a:pPr marL="742950" marR="457200" lvl="1" indent="-285750">
              <a:buFont typeface="Wingdings" panose="05000000000000000000" pitchFamily="2" charset="2"/>
              <a:buChar char="q"/>
              <a:tabLst>
                <a:tab pos="0" algn="l"/>
                <a:tab pos="6400800" algn="l"/>
              </a:tabLs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457200" indent="-342900">
              <a:buFont typeface="Wingdings" panose="05000000000000000000" pitchFamily="2" charset="2"/>
              <a:buChar char="q"/>
              <a:tabLst>
                <a:tab pos="0" algn="l"/>
                <a:tab pos="6400800" algn="l"/>
              </a:tabLst>
            </a:pPr>
            <a:r>
              <a:rPr lang="en-US" sz="2400" dirty="0">
                <a:latin typeface="Calibri" panose="020F0502020204030204" pitchFamily="34" charset="0"/>
                <a:cs typeface="Times New Roman" panose="02020603050405020304" pitchFamily="18" charset="0"/>
              </a:rPr>
              <a:t>Send us your friends and family – those who are important to you are important to us!</a:t>
            </a:r>
          </a:p>
        </p:txBody>
      </p:sp>
      <p:pic>
        <p:nvPicPr>
          <p:cNvPr id="4" name="Picture 3" descr="Logo&#10;&#10;Description automatically generated">
            <a:extLst>
              <a:ext uri="{FF2B5EF4-FFF2-40B4-BE49-F238E27FC236}">
                <a16:creationId xmlns:a16="http://schemas.microsoft.com/office/drawing/2014/main" id="{7A451844-C8E6-4C0C-9454-5921A3D99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59" y="1650709"/>
            <a:ext cx="4050251" cy="4050251"/>
          </a:xfrm>
          <a:prstGeom prst="ellipse">
            <a:avLst/>
          </a:prstGeom>
          <a:ln>
            <a:noFill/>
          </a:ln>
          <a:effectLst>
            <a:softEdge rad="112500"/>
          </a:effectLst>
        </p:spPr>
      </p:pic>
    </p:spTree>
    <p:extLst>
      <p:ext uri="{BB962C8B-B14F-4D97-AF65-F5344CB8AC3E}">
        <p14:creationId xmlns:p14="http://schemas.microsoft.com/office/powerpoint/2010/main" val="362714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C33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416DE-8519-1F4B-B7F9-AE407105CD60}"/>
              </a:ext>
            </a:extLst>
          </p:cNvPr>
          <p:cNvSpPr txBox="1"/>
          <p:nvPr/>
        </p:nvSpPr>
        <p:spPr>
          <a:xfrm>
            <a:off x="764026" y="5924825"/>
            <a:ext cx="804664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defTabSz="914377">
              <a:buClrTx/>
            </a:pPr>
            <a:r>
              <a:rPr lang="en-US" sz="3600" b="1" i="1" kern="1200" dirty="0">
                <a:solidFill>
                  <a:prstClr val="white">
                    <a:lumMod val="95000"/>
                  </a:prstClr>
                </a:solidFill>
                <a:latin typeface="Montserrat SemiBold" pitchFamily="2" charset="77"/>
                <a:ea typeface="+mn-ea"/>
                <a:cs typeface="+mn-cs"/>
              </a:rPr>
              <a:t>Different By Design®</a:t>
            </a:r>
          </a:p>
        </p:txBody>
      </p:sp>
      <p:sp>
        <p:nvSpPr>
          <p:cNvPr id="4" name="TextBox 3">
            <a:extLst>
              <a:ext uri="{FF2B5EF4-FFF2-40B4-BE49-F238E27FC236}">
                <a16:creationId xmlns:a16="http://schemas.microsoft.com/office/drawing/2014/main" id="{DC68C0EC-8A8C-FBE7-4CF7-C97C43440475}"/>
              </a:ext>
            </a:extLst>
          </p:cNvPr>
          <p:cNvSpPr txBox="1"/>
          <p:nvPr/>
        </p:nvSpPr>
        <p:spPr>
          <a:xfrm>
            <a:off x="1681655" y="1443842"/>
            <a:ext cx="8828691" cy="400109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defTabSz="914377">
              <a:buClrTx/>
            </a:pPr>
            <a:r>
              <a:rPr lang="en-US" sz="1400" kern="1200" dirty="0">
                <a:solidFill>
                  <a:srgbClr val="E7E6E6"/>
                </a:solidFill>
                <a:latin typeface="Calibri" panose="020F0502020204030204" pitchFamily="34" charset="0"/>
                <a:ea typeface="+mn-ea"/>
                <a:cs typeface="+mn-cs"/>
              </a:rPr>
              <a:t>This document is for information purposes only. Brio Consultants, LLC is an independent SEC-registered investment adviser. SEC registration does not constitute an endorsement by the SEC nor does it indicate a particular level of skill or ability. Brio Financial Group is an assumed business name of Brio Consultants, LLC. Neither the information nor the opinions expressed herein constitutes an offer or solicitation to buy or sell any investments or to make any investment decision. Please refer to the firm’s form ADV for more information. Past performance is no guarantee of future results, and political and economic risks may lead to significant losses, including complete loss, for investors. Advisory services are only offered to clients or prospective clients where Brio Financial Group and its representatives are properly licensed or exempt from licensure. Hypothetical returns do not factor the advisory fees charged by Brio Financial Group. Actual portfolio(s) may not resemble any of hypothetical allocation examples based on a variety of factors including but not limited to those listed above. Any distribution or copying of this communication is strictly prohibited. No offer to purchase or sell securities is being made in this communication. The information set forth herein was obtained from sources which we believe reliable, but we do not guarantee its accuracy. Overall account performance cannot and should not be extrapolated from any examples or illustrations given. This material is being provided for informational purposes only and nothing herein constitutes investment, legal, accounting or tax advice, or a recommendation to buy, sell, or hold a security. Neither the information nor the opinions expressed herein should be used to make any investment decision. Consultations with CPA’s or Estate Planning Attorneys regarding taxes and issues relating to estates or beneficiaries  are recommended. Past performance is no guarantee of future results. For further information about this presentation, please contact us. </a:t>
            </a:r>
            <a:endParaRPr lang="en-US" sz="1400" kern="1200" dirty="0">
              <a:solidFill>
                <a:srgbClr val="E7E6E6"/>
              </a:solidFill>
              <a:latin typeface="Calibri" panose="020F0502020204030204"/>
              <a:ea typeface="+mn-ea"/>
              <a:cs typeface="+mn-cs"/>
            </a:endParaRPr>
          </a:p>
        </p:txBody>
      </p:sp>
    </p:spTree>
    <p:extLst>
      <p:ext uri="{BB962C8B-B14F-4D97-AF65-F5344CB8AC3E}">
        <p14:creationId xmlns:p14="http://schemas.microsoft.com/office/powerpoint/2010/main" val="248647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51659A-C757-444F-89C1-AE0E5D4612B0}"/>
              </a:ext>
            </a:extLst>
          </p:cNvPr>
          <p:cNvSpPr txBox="1"/>
          <p:nvPr/>
        </p:nvSpPr>
        <p:spPr>
          <a:xfrm>
            <a:off x="7726563" y="159609"/>
            <a:ext cx="4728526" cy="738664"/>
          </a:xfrm>
          <a:prstGeom prst="rect">
            <a:avLst/>
          </a:prstGeom>
          <a:noFill/>
        </p:spPr>
        <p:txBody>
          <a:bodyPr wrap="square" rtlCol="0">
            <a:spAutoFit/>
          </a:bodyPr>
          <a:lstStyle/>
          <a:p>
            <a:pPr algn="ctr"/>
            <a:r>
              <a:rPr lang="en-US" sz="4200" b="1" dirty="0">
                <a:solidFill>
                  <a:schemeClr val="bg1"/>
                </a:solidFill>
              </a:rPr>
              <a:t>Today’s Agenda</a:t>
            </a:r>
          </a:p>
        </p:txBody>
      </p:sp>
      <p:graphicFrame>
        <p:nvGraphicFramePr>
          <p:cNvPr id="8" name="TextBox 5">
            <a:extLst>
              <a:ext uri="{FF2B5EF4-FFF2-40B4-BE49-F238E27FC236}">
                <a16:creationId xmlns:a16="http://schemas.microsoft.com/office/drawing/2014/main" id="{636ADA09-2681-610D-D1F7-CD27D664A33D}"/>
              </a:ext>
            </a:extLst>
          </p:cNvPr>
          <p:cNvGraphicFramePr/>
          <p:nvPr>
            <p:extLst>
              <p:ext uri="{D42A27DB-BD31-4B8C-83A1-F6EECF244321}">
                <p14:modId xmlns:p14="http://schemas.microsoft.com/office/powerpoint/2010/main" val="2507209748"/>
              </p:ext>
            </p:extLst>
          </p:nvPr>
        </p:nvGraphicFramePr>
        <p:xfrm>
          <a:off x="366954" y="1183214"/>
          <a:ext cx="11228933" cy="5891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12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3371D5-F061-1A9A-774E-E44FADB29AAC}"/>
              </a:ext>
            </a:extLst>
          </p:cNvPr>
          <p:cNvSpPr>
            <a:spLocks noGrp="1"/>
          </p:cNvSpPr>
          <p:nvPr>
            <p:ph type="title"/>
          </p:nvPr>
        </p:nvSpPr>
        <p:spPr>
          <a:xfrm>
            <a:off x="4606300" y="-297310"/>
            <a:ext cx="10515600" cy="1325563"/>
          </a:xfrm>
        </p:spPr>
        <p:txBody>
          <a:bodyPr>
            <a:normAutofit/>
          </a:bodyPr>
          <a:lstStyle/>
          <a:p>
            <a:r>
              <a:rPr lang="en-US" sz="4200" b="1" dirty="0">
                <a:solidFill>
                  <a:schemeClr val="bg1"/>
                </a:solidFill>
                <a:latin typeface="+mn-lt"/>
              </a:rPr>
              <a:t>Life’s Become More Complicated</a:t>
            </a:r>
          </a:p>
        </p:txBody>
      </p:sp>
      <p:sp>
        <p:nvSpPr>
          <p:cNvPr id="6" name="Text Placeholder 2">
            <a:extLst>
              <a:ext uri="{FF2B5EF4-FFF2-40B4-BE49-F238E27FC236}">
                <a16:creationId xmlns:a16="http://schemas.microsoft.com/office/drawing/2014/main" id="{53B90B6D-036C-6909-3FA0-3155FC6E3921}"/>
              </a:ext>
            </a:extLst>
          </p:cNvPr>
          <p:cNvSpPr txBox="1">
            <a:spLocks/>
          </p:cNvSpPr>
          <p:nvPr/>
        </p:nvSpPr>
        <p:spPr bwMode="auto">
          <a:xfrm>
            <a:off x="1025280" y="2174043"/>
            <a:ext cx="4907384" cy="214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Franklin Gothic Book"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Franklin Gothic Book"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9pPr>
          </a:lstStyle>
          <a:p>
            <a:pPr marL="0" marR="0" lvl="0" indent="0" algn="l" defTabSz="914400" rtl="0" eaLnBrk="1" fontAlgn="base" latinLnBrk="0" hangingPunct="1">
              <a:spcAft>
                <a:spcPts val="1000"/>
              </a:spcAft>
              <a:buClr>
                <a:schemeClr val="accent4"/>
              </a:buClr>
              <a:buSzTx/>
              <a:buNone/>
              <a:tabLst/>
              <a:defRPr/>
            </a:pPr>
            <a:r>
              <a:rPr lang="en-US" altLang="en-US" b="1" dirty="0">
                <a:solidFill>
                  <a:srgbClr val="005A6E"/>
                </a:solidFill>
              </a:rPr>
              <a:t>Years ago, many retirees lived comfortably on their:</a:t>
            </a:r>
          </a:p>
          <a:p>
            <a:pPr marL="292100" marR="0" lvl="0" indent="-292100" algn="l" defTabSz="914400" rtl="0" eaLnBrk="1" fontAlgn="base" latinLnBrk="0" hangingPunct="1">
              <a:spcAft>
                <a:spcPct val="0"/>
              </a:spcAft>
              <a:buClr>
                <a:schemeClr val="accent4"/>
              </a:buClr>
              <a:buSzTx/>
              <a:buFont typeface="Franklin Gothic Book" charset="0"/>
              <a:buChar char="▸"/>
              <a:defRPr/>
            </a:pPr>
            <a:r>
              <a:rPr lang="en-US" altLang="en-US" dirty="0"/>
              <a:t>Pensions</a:t>
            </a:r>
          </a:p>
          <a:p>
            <a:pPr marL="292100" marR="0" lvl="0" indent="-292100" algn="l" defTabSz="914400" rtl="0" eaLnBrk="1" fontAlgn="base" latinLnBrk="0" hangingPunct="1">
              <a:spcAft>
                <a:spcPct val="0"/>
              </a:spcAft>
              <a:buClr>
                <a:schemeClr val="accent4"/>
              </a:buClr>
              <a:buSzTx/>
              <a:buFont typeface="Franklin Gothic Book" charset="0"/>
              <a:buChar char="▸"/>
              <a:defRPr/>
            </a:pPr>
            <a:r>
              <a:rPr kumimoji="0" lang="en-US" altLang="ja-JP" i="0" u="none" strike="noStrike" kern="1200" cap="none" spc="0" normalizeH="0" baseline="0" noProof="0" dirty="0">
                <a:ln>
                  <a:noFill/>
                </a:ln>
                <a:effectLst/>
                <a:uLnTx/>
                <a:uFillTx/>
              </a:rPr>
              <a:t>Social Security Benefits</a:t>
            </a:r>
          </a:p>
          <a:p>
            <a:pPr marL="292100" indent="-292100" eaLnBrk="1" hangingPunct="1">
              <a:buClr>
                <a:schemeClr val="accent4"/>
              </a:buClr>
              <a:defRPr/>
            </a:pPr>
            <a:r>
              <a:rPr lang="en-US" altLang="ja-JP" spc="-40" dirty="0"/>
              <a:t>Whatever else they managed to save</a:t>
            </a:r>
          </a:p>
        </p:txBody>
      </p:sp>
      <p:sp>
        <p:nvSpPr>
          <p:cNvPr id="7" name="Text Placeholder 2">
            <a:extLst>
              <a:ext uri="{FF2B5EF4-FFF2-40B4-BE49-F238E27FC236}">
                <a16:creationId xmlns:a16="http://schemas.microsoft.com/office/drawing/2014/main" id="{6C8F0496-DB2B-D3B4-1244-13E70794AB62}"/>
              </a:ext>
            </a:extLst>
          </p:cNvPr>
          <p:cNvSpPr txBox="1">
            <a:spLocks/>
          </p:cNvSpPr>
          <p:nvPr/>
        </p:nvSpPr>
        <p:spPr bwMode="auto">
          <a:xfrm>
            <a:off x="6322659" y="2169091"/>
            <a:ext cx="4907384" cy="200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Franklin Gothic Book"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Franklin Gothic Book"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9pPr>
          </a:lstStyle>
          <a:p>
            <a:pPr marL="0" lvl="0" indent="0" eaLnBrk="1" hangingPunct="1">
              <a:spcAft>
                <a:spcPts val="1000"/>
              </a:spcAft>
              <a:buClr>
                <a:schemeClr val="accent4"/>
              </a:buClr>
              <a:buNone/>
              <a:defRPr/>
            </a:pPr>
            <a:r>
              <a:rPr lang="en-US" altLang="en-US" b="1" dirty="0">
                <a:solidFill>
                  <a:srgbClr val="005A6E"/>
                </a:solidFill>
              </a:rPr>
              <a:t>Companies have largely shifted from pensions to 401(k) and similar plans.</a:t>
            </a:r>
          </a:p>
          <a:p>
            <a:pPr marL="292100" lvl="0" indent="-292100" eaLnBrk="1" hangingPunct="1">
              <a:buClr>
                <a:schemeClr val="accent4"/>
              </a:buClr>
              <a:defRPr/>
            </a:pPr>
            <a:r>
              <a:rPr lang="en-US" altLang="en-US" dirty="0"/>
              <a:t>Shifts certain risks to employees</a:t>
            </a:r>
          </a:p>
          <a:p>
            <a:pPr marL="292100" lvl="0" indent="-292100" eaLnBrk="1" hangingPunct="1">
              <a:buClr>
                <a:schemeClr val="accent4"/>
              </a:buClr>
              <a:defRPr/>
            </a:pPr>
            <a:r>
              <a:rPr lang="en-US" altLang="en-US" dirty="0"/>
              <a:t>May increase the number of critical decisions retirees must take</a:t>
            </a:r>
          </a:p>
        </p:txBody>
      </p:sp>
    </p:spTree>
    <p:extLst>
      <p:ext uri="{BB962C8B-B14F-4D97-AF65-F5344CB8AC3E}">
        <p14:creationId xmlns:p14="http://schemas.microsoft.com/office/powerpoint/2010/main" val="42995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D002CF-D92B-1847-95B5-BA5D8A9F0AEF}"/>
              </a:ext>
            </a:extLst>
          </p:cNvPr>
          <p:cNvSpPr txBox="1"/>
          <p:nvPr/>
        </p:nvSpPr>
        <p:spPr>
          <a:xfrm>
            <a:off x="5898598" y="0"/>
            <a:ext cx="6400012" cy="738664"/>
          </a:xfrm>
          <a:prstGeom prst="rect">
            <a:avLst/>
          </a:prstGeom>
          <a:noFill/>
        </p:spPr>
        <p:txBody>
          <a:bodyPr wrap="square" rtlCol="0">
            <a:spAutoFit/>
          </a:bodyPr>
          <a:lstStyle/>
          <a:p>
            <a:pPr algn="ctr"/>
            <a:r>
              <a:rPr lang="en-US" sz="4200" b="1" dirty="0">
                <a:solidFill>
                  <a:schemeClr val="bg1"/>
                </a:solidFill>
              </a:rPr>
              <a:t>Retirement Income Sources</a:t>
            </a:r>
          </a:p>
        </p:txBody>
      </p:sp>
      <p:graphicFrame>
        <p:nvGraphicFramePr>
          <p:cNvPr id="9" name="TextBox 5">
            <a:extLst>
              <a:ext uri="{FF2B5EF4-FFF2-40B4-BE49-F238E27FC236}">
                <a16:creationId xmlns:a16="http://schemas.microsoft.com/office/drawing/2014/main" id="{9164A59D-44C5-9517-D85E-D8078B9E081F}"/>
              </a:ext>
            </a:extLst>
          </p:cNvPr>
          <p:cNvGraphicFramePr/>
          <p:nvPr>
            <p:extLst>
              <p:ext uri="{D42A27DB-BD31-4B8C-83A1-F6EECF244321}">
                <p14:modId xmlns:p14="http://schemas.microsoft.com/office/powerpoint/2010/main" val="2913720838"/>
              </p:ext>
            </p:extLst>
          </p:nvPr>
        </p:nvGraphicFramePr>
        <p:xfrm>
          <a:off x="2532808" y="1308265"/>
          <a:ext cx="7266647" cy="554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58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t="-1000" b="-1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B73A23-BA57-4158-8694-583989EB2DE2}"/>
              </a:ext>
            </a:extLst>
          </p:cNvPr>
          <p:cNvSpPr txBox="1"/>
          <p:nvPr/>
        </p:nvSpPr>
        <p:spPr>
          <a:xfrm>
            <a:off x="207966" y="1100317"/>
            <a:ext cx="6897197" cy="5632311"/>
          </a:xfrm>
          <a:prstGeom prst="rect">
            <a:avLst/>
          </a:prstGeom>
          <a:noFill/>
        </p:spPr>
        <p:txBody>
          <a:bodyPr wrap="square" rtlCol="0">
            <a:spAutoFit/>
          </a:bodyPr>
          <a:lstStyle/>
          <a:p>
            <a:pPr marL="342900" marR="457200" lvl="0" indent="-342900">
              <a:spcBef>
                <a:spcPts val="0"/>
              </a:spcBef>
              <a:spcAft>
                <a:spcPts val="0"/>
              </a:spcAft>
              <a:buFont typeface="Wingdings" panose="05000000000000000000" pitchFamily="2" charset="2"/>
              <a:buChar char="q"/>
              <a:tabLst>
                <a:tab pos="-1600200" algn="l"/>
                <a:tab pos="6400800" algn="l"/>
              </a:tabLs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57200" lvl="0" indent="-342900">
              <a:spcBef>
                <a:spcPts val="0"/>
              </a:spcBef>
              <a:spcAft>
                <a:spcPts val="0"/>
              </a:spcAft>
              <a:buFont typeface="Wingdings" panose="05000000000000000000" pitchFamily="2" charset="2"/>
              <a:buChar char="q"/>
              <a:tabLst>
                <a:tab pos="-1600200" algn="l"/>
                <a:tab pos="640080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pension can be a great way to receive guaranteed income, but should you take it as monthly income or a lum</a:t>
            </a:r>
            <a:r>
              <a:rPr lang="en-US" sz="2000" dirty="0">
                <a:latin typeface="Calibri" panose="020F0502020204030204" pitchFamily="34" charset="0"/>
                <a:ea typeface="Times New Roman" panose="02020603050405020304" pitchFamily="18" charset="0"/>
                <a:cs typeface="Times New Roman" panose="02020603050405020304" pitchFamily="18" charset="0"/>
              </a:rPr>
              <a:t>p sum?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457200" lvl="0" indent="-285750">
              <a:spcBef>
                <a:spcPts val="0"/>
              </a:spcBef>
              <a:spcAft>
                <a:spcPts val="0"/>
              </a:spcAft>
              <a:buFont typeface="Wingdings" panose="05000000000000000000" pitchFamily="2" charset="2"/>
              <a:buChar char="q"/>
              <a:tabLst>
                <a:tab pos="-1600200" algn="l"/>
                <a:tab pos="6400800" algn="l"/>
              </a:tabLs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57200" lvl="0" indent="-342900">
              <a:spcBef>
                <a:spcPts val="0"/>
              </a:spcBef>
              <a:spcAft>
                <a:spcPts val="0"/>
              </a:spcAft>
              <a:buFont typeface="Wingdings" panose="05000000000000000000" pitchFamily="2" charset="2"/>
              <a:buChar char="q"/>
              <a:tabLst>
                <a:tab pos="-1600200" algn="l"/>
                <a:tab pos="64008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Cost of Living Adjustments – Many pensions don’t have them. Make sure you understand yours before you decide to take a monthly payout instead of a lump sum.</a:t>
            </a:r>
          </a:p>
          <a:p>
            <a:pPr marL="285750" marR="457200" lvl="0" indent="-285750">
              <a:spcBef>
                <a:spcPts val="0"/>
              </a:spcBef>
              <a:spcAft>
                <a:spcPts val="0"/>
              </a:spcAft>
              <a:buFont typeface="Wingdings" panose="05000000000000000000" pitchFamily="2" charset="2"/>
              <a:buChar char="q"/>
              <a:tabLst>
                <a:tab pos="-1600200" algn="l"/>
                <a:tab pos="6400800" algn="l"/>
              </a:tabLs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57200" lvl="0" indent="-342900">
              <a:spcBef>
                <a:spcPts val="0"/>
              </a:spcBef>
              <a:spcAft>
                <a:spcPts val="0"/>
              </a:spcAft>
              <a:buFont typeface="Wingdings" panose="05000000000000000000" pitchFamily="2" charset="2"/>
              <a:buChar char="q"/>
              <a:tabLst>
                <a:tab pos="-1600200" algn="l"/>
                <a:tab pos="64008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Windfall Elimination Provision – Will your pension reduce or eliminate your Social Security benefits? </a:t>
            </a:r>
          </a:p>
          <a:p>
            <a:pPr marL="342900" marR="457200" lvl="0" indent="-342900">
              <a:spcBef>
                <a:spcPts val="0"/>
              </a:spcBef>
              <a:spcAft>
                <a:spcPts val="0"/>
              </a:spcAft>
              <a:buFont typeface="Wingdings" panose="05000000000000000000" pitchFamily="2" charset="2"/>
              <a:buChar char="q"/>
              <a:tabLst>
                <a:tab pos="-1600200" algn="l"/>
                <a:tab pos="6400800" algn="l"/>
              </a:tabLs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57200" indent="-342900">
              <a:buFont typeface="Wingdings" panose="05000000000000000000" pitchFamily="2" charset="2"/>
              <a:buChar char="q"/>
              <a:tabLst>
                <a:tab pos="-1600200" algn="l"/>
                <a:tab pos="64008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Survivor Benefits – it’s always important to consider your spouse when making decisions regarding your pension.</a:t>
            </a:r>
          </a:p>
          <a:p>
            <a:pPr marL="342900" marR="457200" lvl="0" indent="-342900">
              <a:spcBef>
                <a:spcPts val="0"/>
              </a:spcBef>
              <a:spcAft>
                <a:spcPts val="0"/>
              </a:spcAft>
              <a:buFont typeface="Wingdings" panose="05000000000000000000" pitchFamily="2" charset="2"/>
              <a:buChar char="q"/>
              <a:tabLst>
                <a:tab pos="-1600200" algn="l"/>
                <a:tab pos="6400800" algn="l"/>
              </a:tabLs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57200" lvl="0" indent="-342900">
              <a:spcBef>
                <a:spcPts val="0"/>
              </a:spcBef>
              <a:spcAft>
                <a:spcPts val="0"/>
              </a:spcAft>
              <a:buFont typeface="Wingdings" panose="05000000000000000000" pitchFamily="2" charset="2"/>
              <a:buChar char="q"/>
              <a:tabLst>
                <a:tab pos="-1600200" algn="l"/>
                <a:tab pos="64008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Advanced Techniques – Permanent Life Insurance may be a way to take a life only pension and provide for your spouse in the event of early death.</a:t>
            </a:r>
          </a:p>
        </p:txBody>
      </p:sp>
      <p:sp>
        <p:nvSpPr>
          <p:cNvPr id="3" name="TextBox 2">
            <a:extLst>
              <a:ext uri="{FF2B5EF4-FFF2-40B4-BE49-F238E27FC236}">
                <a16:creationId xmlns:a16="http://schemas.microsoft.com/office/drawing/2014/main" id="{377FE47B-C9DC-A88A-C3AE-41F6685DEDE5}"/>
              </a:ext>
            </a:extLst>
          </p:cNvPr>
          <p:cNvSpPr txBox="1"/>
          <p:nvPr/>
        </p:nvSpPr>
        <p:spPr>
          <a:xfrm>
            <a:off x="9111575" y="206293"/>
            <a:ext cx="3309426" cy="738664"/>
          </a:xfrm>
          <a:prstGeom prst="rect">
            <a:avLst/>
          </a:prstGeom>
          <a:noFill/>
        </p:spPr>
        <p:txBody>
          <a:bodyPr wrap="square">
            <a:spAutoFit/>
          </a:bodyPr>
          <a:lstStyle/>
          <a:p>
            <a:pPr algn="ctr"/>
            <a:r>
              <a:rPr lang="en-US" sz="4200" b="1" dirty="0">
                <a:solidFill>
                  <a:schemeClr val="bg1"/>
                </a:solidFill>
              </a:rPr>
              <a:t>Pensions</a:t>
            </a:r>
          </a:p>
        </p:txBody>
      </p:sp>
      <p:pic>
        <p:nvPicPr>
          <p:cNvPr id="1026" name="Picture 2" descr="6 reasons why employers should level up pension contributions | Reward and  Employee Benefits Association (REBA)">
            <a:extLst>
              <a:ext uri="{FF2B5EF4-FFF2-40B4-BE49-F238E27FC236}">
                <a16:creationId xmlns:a16="http://schemas.microsoft.com/office/drawing/2014/main" id="{DB1F4935-7A24-2240-E358-D84B47354970}"/>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6916894" y="2275871"/>
            <a:ext cx="5067140" cy="2892760"/>
          </a:xfrm>
          <a:prstGeom prst="rect">
            <a:avLst/>
          </a:prstGeom>
          <a:blipFill dpi="0" rotWithShape="1">
            <a:blip r:embed="rId5">
              <a:alphaModFix/>
            </a:blip>
            <a:srcRect/>
            <a:tile tx="0" ty="0" sx="100000" sy="100000" flip="none" algn="tl"/>
          </a:blipFill>
        </p:spPr>
      </p:pic>
    </p:spTree>
    <p:extLst>
      <p:ext uri="{BB962C8B-B14F-4D97-AF65-F5344CB8AC3E}">
        <p14:creationId xmlns:p14="http://schemas.microsoft.com/office/powerpoint/2010/main" val="247632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B73A23-BA57-4158-8694-583989EB2DE2}"/>
              </a:ext>
            </a:extLst>
          </p:cNvPr>
          <p:cNvSpPr txBox="1"/>
          <p:nvPr/>
        </p:nvSpPr>
        <p:spPr>
          <a:xfrm>
            <a:off x="4199982" y="1327056"/>
            <a:ext cx="6656085" cy="5632311"/>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Work Retirement Plans – 401(k), 403(b), 457, Deferred Compensation, Defined Benefit/Pension</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a:t>Self-Employed Retirement Plans – 401(k), SEP IRA, SIMPLE IRA, Defined Benefit</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a:t>Individual Retirement Accounts – IRAs &amp; Roth IRAs</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a:t>Annuities – Are they right for you?</a:t>
            </a:r>
          </a:p>
          <a:p>
            <a:pPr marL="742950" lvl="1" indent="-285750">
              <a:buFont typeface="Arial" panose="020B0604020202020204" pitchFamily="34" charset="0"/>
              <a:buChar char="•"/>
            </a:pPr>
            <a:r>
              <a:rPr lang="en-US" sz="2000" dirty="0"/>
              <a:t>Fixed, Variable or Index – Which one to choose?</a:t>
            </a:r>
          </a:p>
          <a:p>
            <a:pPr marL="742950" lvl="1" indent="-285750">
              <a:buFont typeface="Arial" panose="020B0604020202020204" pitchFamily="34" charset="0"/>
              <a:buChar char="•"/>
            </a:pPr>
            <a:r>
              <a:rPr lang="en-US" sz="2000" dirty="0"/>
              <a:t>Phases – Accumulation &amp; Annuitization</a:t>
            </a:r>
          </a:p>
          <a:p>
            <a:pPr marL="742950" lvl="1" indent="-285750">
              <a:buFont typeface="Arial" panose="020B0604020202020204" pitchFamily="34" charset="0"/>
              <a:buChar char="•"/>
            </a:pPr>
            <a:r>
              <a:rPr lang="en-US" sz="2000" dirty="0"/>
              <a:t>Cost vs Benefits – Understand what you’re paying!</a:t>
            </a:r>
          </a:p>
          <a:p>
            <a:pPr marL="742950" lvl="1" indent="-285750">
              <a:buFont typeface="Wingdings" panose="05000000000000000000" pitchFamily="2" charset="2"/>
              <a:buChar char="q"/>
            </a:pPr>
            <a:endParaRPr lang="en-US" sz="2000" dirty="0"/>
          </a:p>
          <a:p>
            <a:pPr marL="285750" lvl="1" indent="-285750">
              <a:buFont typeface="Wingdings" panose="05000000000000000000" pitchFamily="2" charset="2"/>
              <a:buChar char="q"/>
            </a:pPr>
            <a:r>
              <a:rPr lang="en-US" sz="2000" dirty="0"/>
              <a:t>Consolidation &amp; Rollovers – Making the management of your resources easier for you!</a:t>
            </a:r>
          </a:p>
          <a:p>
            <a:pPr marL="285750" lvl="1" indent="-285750">
              <a:buFont typeface="Wingdings" panose="05000000000000000000" pitchFamily="2" charset="2"/>
              <a:buChar char="q"/>
            </a:pPr>
            <a:endParaRPr lang="en-US" sz="2000" dirty="0"/>
          </a:p>
          <a:p>
            <a:pPr marL="285750" lvl="1" indent="-285750">
              <a:buFont typeface="Wingdings" panose="05000000000000000000" pitchFamily="2" charset="2"/>
              <a:buChar char="q"/>
            </a:pPr>
            <a:r>
              <a:rPr lang="en-US" sz="2000" dirty="0"/>
              <a:t>Keep Getting Paid – Allow Brio to help you keep your paychecks coming! </a:t>
            </a:r>
          </a:p>
        </p:txBody>
      </p:sp>
      <p:sp>
        <p:nvSpPr>
          <p:cNvPr id="5" name="TextBox 4">
            <a:extLst>
              <a:ext uri="{FF2B5EF4-FFF2-40B4-BE49-F238E27FC236}">
                <a16:creationId xmlns:a16="http://schemas.microsoft.com/office/drawing/2014/main" id="{7D61BD56-706F-5247-B684-D26128750508}"/>
              </a:ext>
            </a:extLst>
          </p:cNvPr>
          <p:cNvSpPr txBox="1"/>
          <p:nvPr/>
        </p:nvSpPr>
        <p:spPr>
          <a:xfrm>
            <a:off x="5377268" y="132411"/>
            <a:ext cx="8395044" cy="738664"/>
          </a:xfrm>
          <a:prstGeom prst="rect">
            <a:avLst/>
          </a:prstGeom>
          <a:noFill/>
        </p:spPr>
        <p:txBody>
          <a:bodyPr wrap="square" rtlCol="0">
            <a:spAutoFit/>
          </a:bodyPr>
          <a:lstStyle/>
          <a:p>
            <a:pPr algn="ctr"/>
            <a:r>
              <a:rPr lang="en-US" sz="4200" b="1" dirty="0">
                <a:solidFill>
                  <a:schemeClr val="bg1"/>
                </a:solidFill>
              </a:rPr>
              <a:t>Retirement Accounts</a:t>
            </a:r>
          </a:p>
        </p:txBody>
      </p:sp>
      <p:pic>
        <p:nvPicPr>
          <p:cNvPr id="3" name="Picture 2" descr="Piggy bank on white background">
            <a:extLst>
              <a:ext uri="{FF2B5EF4-FFF2-40B4-BE49-F238E27FC236}">
                <a16:creationId xmlns:a16="http://schemas.microsoft.com/office/drawing/2014/main" id="{F63D9ACC-59CF-ACE6-A9E4-EEDB381AE999}"/>
              </a:ext>
            </a:extLst>
          </p:cNvPr>
          <p:cNvPicPr>
            <a:picLocks noChangeAspect="1"/>
          </p:cNvPicPr>
          <p:nvPr/>
        </p:nvPicPr>
        <p:blipFill rotWithShape="1">
          <a:blip r:embed="rId3"/>
          <a:srcRect r="5730"/>
          <a:stretch/>
        </p:blipFill>
        <p:spPr>
          <a:xfrm>
            <a:off x="209026" y="1819911"/>
            <a:ext cx="4094720" cy="4343584"/>
          </a:xfrm>
          <a:prstGeom prst="rect">
            <a:avLst/>
          </a:prstGeom>
        </p:spPr>
      </p:pic>
    </p:spTree>
    <p:extLst>
      <p:ext uri="{BB962C8B-B14F-4D97-AF65-F5344CB8AC3E}">
        <p14:creationId xmlns:p14="http://schemas.microsoft.com/office/powerpoint/2010/main" val="145559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ousal IRA: How Does It Work? | RGWM Insights">
            <a:extLst>
              <a:ext uri="{FF2B5EF4-FFF2-40B4-BE49-F238E27FC236}">
                <a16:creationId xmlns:a16="http://schemas.microsoft.com/office/drawing/2014/main" id="{A7B87904-ACEE-A676-0BA5-57F09BD6B6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86"/>
          <a:stretch/>
        </p:blipFill>
        <p:spPr bwMode="auto">
          <a:xfrm>
            <a:off x="309437" y="1658867"/>
            <a:ext cx="6426608" cy="383562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24E84352-B06B-8E45-8DED-FEFF425A774B}"/>
              </a:ext>
            </a:extLst>
          </p:cNvPr>
          <p:cNvSpPr>
            <a:spLocks noGrp="1"/>
          </p:cNvSpPr>
          <p:nvPr>
            <p:ph type="title"/>
          </p:nvPr>
        </p:nvSpPr>
        <p:spPr>
          <a:xfrm>
            <a:off x="3944566" y="-297657"/>
            <a:ext cx="8247434" cy="1325563"/>
          </a:xfrm>
        </p:spPr>
        <p:txBody>
          <a:bodyPr>
            <a:noAutofit/>
          </a:bodyPr>
          <a:lstStyle/>
          <a:p>
            <a:r>
              <a:rPr lang="en-US" sz="4200" b="1" dirty="0">
                <a:solidFill>
                  <a:schemeClr val="bg1"/>
                </a:solidFill>
                <a:latin typeface="+mn-lt"/>
              </a:rPr>
              <a:t>Spousal IRA/Roth IRA Contributions</a:t>
            </a:r>
          </a:p>
        </p:txBody>
      </p:sp>
      <p:sp>
        <p:nvSpPr>
          <p:cNvPr id="12" name="Text Placeholder 2">
            <a:extLst>
              <a:ext uri="{FF2B5EF4-FFF2-40B4-BE49-F238E27FC236}">
                <a16:creationId xmlns:a16="http://schemas.microsoft.com/office/drawing/2014/main" id="{85E29CB6-FAE9-5F4E-B0DB-AA357B558FDA}"/>
              </a:ext>
            </a:extLst>
          </p:cNvPr>
          <p:cNvSpPr txBox="1">
            <a:spLocks/>
          </p:cNvSpPr>
          <p:nvPr/>
        </p:nvSpPr>
        <p:spPr bwMode="auto">
          <a:xfrm>
            <a:off x="5989117" y="2850875"/>
            <a:ext cx="5676900" cy="158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Franklin Gothic Book"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Franklin Gothic Book"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Franklin Gothic Book"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a:buNone/>
              <a:defRPr sz="1000" kern="1200">
                <a:solidFill>
                  <a:schemeClr val="tx1"/>
                </a:solidFill>
                <a:latin typeface="+mn-lt"/>
                <a:ea typeface="+mn-ea"/>
                <a:cs typeface="+mn-cs"/>
              </a:defRPr>
            </a:lvl9pPr>
          </a:lstStyle>
          <a:p>
            <a:pPr marL="292100" lvl="0" indent="-292100" eaLnBrk="1" fontAlgn="auto" hangingPunct="1">
              <a:lnSpc>
                <a:spcPct val="100000"/>
              </a:lnSpc>
              <a:spcBef>
                <a:spcPts val="1600"/>
              </a:spcBef>
              <a:spcAft>
                <a:spcPts val="0"/>
              </a:spcAft>
              <a:buClr>
                <a:schemeClr val="accent4"/>
              </a:buClr>
              <a:defRPr/>
            </a:pPr>
            <a:r>
              <a:rPr lang="en-US" altLang="en-US" dirty="0"/>
              <a:t>A non-working spouse can make a traditional/Roth IRA contribution using the working spouse’s compensation.</a:t>
            </a:r>
          </a:p>
        </p:txBody>
      </p:sp>
    </p:spTree>
    <p:extLst>
      <p:ext uri="{BB962C8B-B14F-4D97-AF65-F5344CB8AC3E}">
        <p14:creationId xmlns:p14="http://schemas.microsoft.com/office/powerpoint/2010/main" val="104197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F8B3C5-02A8-724F-9AAC-94A9BA021EE2}"/>
              </a:ext>
            </a:extLst>
          </p:cNvPr>
          <p:cNvSpPr/>
          <p:nvPr/>
        </p:nvSpPr>
        <p:spPr>
          <a:xfrm>
            <a:off x="0" y="5974080"/>
            <a:ext cx="12192000" cy="883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00C600-82EE-B944-B130-562AEBF35CB5}"/>
              </a:ext>
            </a:extLst>
          </p:cNvPr>
          <p:cNvSpPr/>
          <p:nvPr/>
        </p:nvSpPr>
        <p:spPr>
          <a:xfrm>
            <a:off x="643467" y="6181344"/>
            <a:ext cx="9531665" cy="424732"/>
          </a:xfrm>
          <a:prstGeom prst="rect">
            <a:avLst/>
          </a:prstGeom>
        </p:spPr>
        <p:txBody>
          <a:bodyPr wrap="square">
            <a:spAutoFit/>
          </a:bodyPr>
          <a:lstStyle/>
          <a:p>
            <a:pPr marL="115888" indent="-115888">
              <a:lnSpc>
                <a:spcPct val="90000"/>
              </a:lnSpc>
              <a:spcAft>
                <a:spcPts val="600"/>
              </a:spcAft>
              <a:buFont typeface="Franklin Gothic Book"/>
              <a:buChar char="*"/>
            </a:pPr>
            <a:r>
              <a:rPr lang="en-US" sz="1200" dirty="0">
                <a:latin typeface="+mj-lt"/>
              </a:rPr>
              <a:t>Note: </a:t>
            </a:r>
            <a:r>
              <a:rPr lang="en-US" sz="1200" dirty="0"/>
              <a:t>This illustration is hypothetical and assumes contributions of $8,000 were made during the first 10 years, and that a 6% rate of return was earned in all years. This does not represent the performance of any investment product, and your results may vary.</a:t>
            </a:r>
          </a:p>
        </p:txBody>
      </p:sp>
      <p:sp>
        <p:nvSpPr>
          <p:cNvPr id="6" name="Title 2">
            <a:extLst>
              <a:ext uri="{FF2B5EF4-FFF2-40B4-BE49-F238E27FC236}">
                <a16:creationId xmlns:a16="http://schemas.microsoft.com/office/drawing/2014/main" id="{A60BD820-BEBA-6042-9B62-E5535E9F4317}"/>
              </a:ext>
            </a:extLst>
          </p:cNvPr>
          <p:cNvSpPr>
            <a:spLocks noGrp="1"/>
          </p:cNvSpPr>
          <p:nvPr>
            <p:ph type="title"/>
          </p:nvPr>
        </p:nvSpPr>
        <p:spPr>
          <a:xfrm>
            <a:off x="228820" y="-334113"/>
            <a:ext cx="11853154" cy="1325563"/>
          </a:xfrm>
        </p:spPr>
        <p:txBody>
          <a:bodyPr>
            <a:noAutofit/>
          </a:bodyPr>
          <a:lstStyle/>
          <a:p>
            <a:r>
              <a:rPr lang="en-US" sz="4200" b="1" dirty="0">
                <a:solidFill>
                  <a:schemeClr val="bg1"/>
                </a:solidFill>
                <a:latin typeface="+mn-lt"/>
              </a:rPr>
              <a:t>Can $8,000 per Year Make a Meaningful Difference?</a:t>
            </a:r>
          </a:p>
        </p:txBody>
      </p:sp>
      <p:graphicFrame>
        <p:nvGraphicFramePr>
          <p:cNvPr id="2" name="Chart 1">
            <a:extLst>
              <a:ext uri="{FF2B5EF4-FFF2-40B4-BE49-F238E27FC236}">
                <a16:creationId xmlns:a16="http://schemas.microsoft.com/office/drawing/2014/main" id="{416023B0-C5B9-B551-988A-E34C2CE8DE4A}"/>
              </a:ext>
            </a:extLst>
          </p:cNvPr>
          <p:cNvGraphicFramePr>
            <a:graphicFrameLocks/>
          </p:cNvGraphicFramePr>
          <p:nvPr>
            <p:extLst>
              <p:ext uri="{D42A27DB-BD31-4B8C-83A1-F6EECF244321}">
                <p14:modId xmlns:p14="http://schemas.microsoft.com/office/powerpoint/2010/main" val="2798552194"/>
              </p:ext>
            </p:extLst>
          </p:nvPr>
        </p:nvGraphicFramePr>
        <p:xfrm>
          <a:off x="1289135" y="1108954"/>
          <a:ext cx="8970303" cy="5065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5519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Franklin Gothic Book"/>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ranklin Gothic Book" panose="020F0502020204030204"/>
        <a:ea typeface=""/>
        <a:cs typeface=""/>
        <a:font script="Jpan" typeface="游ゴシック"/>
        <a:font script="Hang" typeface="맑은 고딕"/>
        <a:font script="Hans" typeface="等线"/>
        <a:font script="Hant" typeface="新細明體"/>
        <a:font script="Arab" typeface="Franklin Gothic Book"/>
        <a:font script="Hebr" typeface="Franklin Gothic Boo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Franklin Gothic Book"/>
        <a:font script="Uigh" typeface="Microsoft Uighur"/>
        <a:font script="Geor" typeface="Sylfaen"/>
        <a:font script="Armn" typeface="Franklin Gothic Book"/>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Franklin Gothic Book"/>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ranklin Gothic Book" panose="020F0502020204030204"/>
        <a:ea typeface=""/>
        <a:cs typeface=""/>
        <a:font script="Jpan" typeface="游ゴシック"/>
        <a:font script="Hang" typeface="맑은 고딕"/>
        <a:font script="Hans" typeface="等线"/>
        <a:font script="Hant" typeface="新細明體"/>
        <a:font script="Arab" typeface="Franklin Gothic Book"/>
        <a:font script="Hebr" typeface="Franklin Gothic Book"/>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Franklin Gothic Book"/>
        <a:font script="Uigh" typeface="Microsoft Uighur"/>
        <a:font script="Geor" typeface="Sylfaen"/>
        <a:font script="Armn" typeface="Franklin Gothic Book"/>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14162</TotalTime>
  <Words>5305</Words>
  <Application>Microsoft Office PowerPoint</Application>
  <PresentationFormat>Widescreen</PresentationFormat>
  <Paragraphs>292</Paragraphs>
  <Slides>24</Slides>
  <Notes>22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Brandon Text</vt:lpstr>
      <vt:lpstr>Brandon Text Light</vt:lpstr>
      <vt:lpstr>Calibri</vt:lpstr>
      <vt:lpstr>Calibri Light</vt:lpstr>
      <vt:lpstr>Franklin Gothic Book</vt:lpstr>
      <vt:lpstr>Montserrat SemiBold</vt:lpstr>
      <vt:lpstr>NewsGoth BT</vt:lpstr>
      <vt:lpstr>Playfair Display</vt:lpstr>
      <vt:lpstr>Symbol</vt:lpstr>
      <vt:lpstr>Times New Roman</vt:lpstr>
      <vt:lpstr>Wingdings</vt:lpstr>
      <vt:lpstr>Office Theme</vt:lpstr>
      <vt:lpstr>Simple Light</vt:lpstr>
      <vt:lpstr>PowerPoint Presentation</vt:lpstr>
      <vt:lpstr>PowerPoint Presentation</vt:lpstr>
      <vt:lpstr>PowerPoint Presentation</vt:lpstr>
      <vt:lpstr>Life’s Become More Complicated</vt:lpstr>
      <vt:lpstr>PowerPoint Presentation</vt:lpstr>
      <vt:lpstr>PowerPoint Presentation</vt:lpstr>
      <vt:lpstr>PowerPoint Presentation</vt:lpstr>
      <vt:lpstr>Spousal IRA/Roth IRA Contributions</vt:lpstr>
      <vt:lpstr>Can $8,000 per Year Make a Meaningful Difference?</vt:lpstr>
      <vt:lpstr>PowerPoint Presentation</vt:lpstr>
      <vt:lpstr>Top Income Tax Rates Throughout History</vt:lpstr>
      <vt:lpstr>PowerPoint Presentation</vt:lpstr>
      <vt:lpstr>PowerPoint Presentation</vt:lpstr>
      <vt:lpstr>Roth IRAs Have No Required Minimum Distributions</vt:lpstr>
      <vt:lpstr>Three Key Questions Before Converting</vt:lpstr>
      <vt:lpstr>Withdraw From an IRA to Delay Social Security?</vt:lpstr>
      <vt:lpstr>PowerPoint Presentation</vt:lpstr>
      <vt:lpstr>PowerPoint Presentation</vt:lpstr>
      <vt:lpstr>PowerPoint Presentation</vt:lpstr>
      <vt:lpstr>2023 Medicare Part B Premium Costs &amp; IRMAA  </vt:lpstr>
      <vt:lpstr>Medicare Penalties  </vt:lpstr>
      <vt:lpstr>Medicare Penalties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Asha Linares</dc:creator>
  <cp:lastModifiedBy>Gene Elliott, RICP®</cp:lastModifiedBy>
  <cp:revision>335</cp:revision>
  <cp:lastPrinted>2021-04-14T19:36:12Z</cp:lastPrinted>
  <dcterms:created xsi:type="dcterms:W3CDTF">2021-04-06T19:19:12Z</dcterms:created>
  <dcterms:modified xsi:type="dcterms:W3CDTF">2024-06-13T23:38:16Z</dcterms:modified>
</cp:coreProperties>
</file>